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347" r:id="rId2"/>
    <p:sldId id="351" r:id="rId3"/>
    <p:sldId id="354" r:id="rId4"/>
    <p:sldId id="356" r:id="rId5"/>
    <p:sldId id="353" r:id="rId6"/>
    <p:sldId id="352" r:id="rId7"/>
    <p:sldId id="377" r:id="rId8"/>
    <p:sldId id="403" r:id="rId9"/>
    <p:sldId id="385" r:id="rId10"/>
    <p:sldId id="357" r:id="rId11"/>
    <p:sldId id="389" r:id="rId12"/>
    <p:sldId id="390" r:id="rId13"/>
    <p:sldId id="405" r:id="rId14"/>
    <p:sldId id="386" r:id="rId15"/>
    <p:sldId id="387" r:id="rId16"/>
    <p:sldId id="380" r:id="rId17"/>
    <p:sldId id="406" r:id="rId18"/>
    <p:sldId id="379" r:id="rId19"/>
    <p:sldId id="407" r:id="rId20"/>
    <p:sldId id="388" r:id="rId21"/>
    <p:sldId id="360" r:id="rId22"/>
    <p:sldId id="381" r:id="rId23"/>
    <p:sldId id="361" r:id="rId24"/>
    <p:sldId id="362" r:id="rId25"/>
    <p:sldId id="364" r:id="rId26"/>
    <p:sldId id="367" r:id="rId27"/>
    <p:sldId id="408" r:id="rId28"/>
    <p:sldId id="365" r:id="rId29"/>
    <p:sldId id="399" r:id="rId30"/>
    <p:sldId id="383" r:id="rId31"/>
    <p:sldId id="384" r:id="rId32"/>
    <p:sldId id="366" r:id="rId33"/>
    <p:sldId id="368" r:id="rId34"/>
    <p:sldId id="375" r:id="rId35"/>
    <p:sldId id="376" r:id="rId36"/>
    <p:sldId id="371" r:id="rId37"/>
    <p:sldId id="373" r:id="rId38"/>
    <p:sldId id="401" r:id="rId39"/>
    <p:sldId id="391" r:id="rId40"/>
    <p:sldId id="409" r:id="rId41"/>
    <p:sldId id="392" r:id="rId42"/>
    <p:sldId id="402" r:id="rId43"/>
    <p:sldId id="393" r:id="rId44"/>
    <p:sldId id="395" r:id="rId45"/>
    <p:sldId id="394" r:id="rId46"/>
    <p:sldId id="410" r:id="rId47"/>
    <p:sldId id="411" r:id="rId48"/>
    <p:sldId id="412" r:id="rId49"/>
    <p:sldId id="413" r:id="rId50"/>
    <p:sldId id="414" r:id="rId51"/>
    <p:sldId id="415" r:id="rId52"/>
    <p:sldId id="434" r:id="rId53"/>
    <p:sldId id="416" r:id="rId54"/>
    <p:sldId id="427" r:id="rId55"/>
    <p:sldId id="417" r:id="rId56"/>
    <p:sldId id="428" r:id="rId57"/>
    <p:sldId id="418" r:id="rId58"/>
    <p:sldId id="429" r:id="rId59"/>
    <p:sldId id="420" r:id="rId60"/>
    <p:sldId id="421" r:id="rId61"/>
    <p:sldId id="422" r:id="rId62"/>
    <p:sldId id="431" r:id="rId63"/>
    <p:sldId id="423" r:id="rId64"/>
    <p:sldId id="424" r:id="rId65"/>
    <p:sldId id="425" r:id="rId66"/>
    <p:sldId id="430" r:id="rId67"/>
    <p:sldId id="426" r:id="rId68"/>
    <p:sldId id="432" r:id="rId69"/>
    <p:sldId id="396" r:id="rId70"/>
    <p:sldId id="397" r:id="rId71"/>
    <p:sldId id="400"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D13"/>
    <a:srgbClr val="7A1E1C"/>
    <a:srgbClr val="70392E"/>
    <a:srgbClr val="FCE09A"/>
    <a:srgbClr val="B83714"/>
    <a:srgbClr val="682804"/>
    <a:srgbClr val="5B9B37"/>
    <a:srgbClr val="486317"/>
    <a:srgbClr val="184216"/>
    <a:srgbClr val="472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717" autoAdjust="0"/>
  </p:normalViewPr>
  <p:slideViewPr>
    <p:cSldViewPr>
      <p:cViewPr>
        <p:scale>
          <a:sx n="84" d="100"/>
          <a:sy n="84" d="100"/>
        </p:scale>
        <p:origin x="-15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335D1-C1D0-4234-A886-AE2F2B1EFECA}" type="datetimeFigureOut">
              <a:rPr lang="ru-RU" smtClean="0"/>
              <a:pPr/>
              <a:t>03.04.2012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7C140-65D6-458C-BB2B-FA8F9C34CD54}" type="slidenum">
              <a:rPr lang="ru-RU" smtClean="0"/>
              <a:pPr/>
              <a:t>‹#›</a:t>
            </a:fld>
            <a:endParaRPr lang="ru-RU"/>
          </a:p>
        </p:txBody>
      </p:sp>
    </p:spTree>
    <p:extLst>
      <p:ext uri="{BB962C8B-B14F-4D97-AF65-F5344CB8AC3E}">
        <p14:creationId xmlns:p14="http://schemas.microsoft.com/office/powerpoint/2010/main" val="393875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A27C140-65D6-458C-BB2B-FA8F9C34CD54}"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A4%D0%B0%D0%B9%D0%BB:Yakovlev_Ivan_Alexeevich.jpg"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img1.liveinternet.ru/images/attach/c/2/68/2/68002590_1292612474_imgB.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ru.wikipedia.org/wiki/%D0%90%D0%BC%D0%BF%D0%B8%D1%80"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ntiquebooks.ru/pic/1/1177/3816.jpg" TargetMode="External"/><Relationship Id="rId7"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artshop24.ru/images/Rousseau_1772_1.jpg" TargetMode="Externa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azeta.aif.ru/data/mags/vyatka/605/pics/04_01_00.jpg"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65.xml.rels><?xml version="1.0" encoding="UTF-8" standalone="yes"?>
<Relationships xmlns="http://schemas.openxmlformats.org/package/2006/relationships"><Relationship Id="rId3" Type="http://schemas.openxmlformats.org/officeDocument/2006/relationships/hyperlink" Target="http://www.ekafisha.ru/media/full/0676c403df908abe5f1800d8f9ac035eae5c702f_jpg_800x600_autocrop_upscale_q85.jpg"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pic>
        <p:nvPicPr>
          <p:cNvPr id="11" name="Рисунок 10" descr="C:\Documents and Settings\Admin\Рабочий стол\ANY\рамочки\Завиток1.png"/>
          <p:cNvPicPr/>
          <p:nvPr/>
        </p:nvPicPr>
        <p:blipFill>
          <a:blip r:embed="rId3" cstate="print"/>
          <a:srcRect/>
          <a:stretch>
            <a:fillRect/>
          </a:stretch>
        </p:blipFill>
        <p:spPr bwMode="auto">
          <a:xfrm>
            <a:off x="1705535" y="4063217"/>
            <a:ext cx="924560" cy="800100"/>
          </a:xfrm>
          <a:prstGeom prst="rect">
            <a:avLst/>
          </a:prstGeom>
          <a:noFill/>
          <a:ln w="9525">
            <a:noFill/>
            <a:miter lim="800000"/>
            <a:headEnd/>
            <a:tailEnd/>
          </a:ln>
          <a:scene3d>
            <a:camera prst="orthographicFront">
              <a:rot lat="0" lon="11399999" rev="0"/>
            </a:camera>
            <a:lightRig rig="threePt" dir="t"/>
          </a:scene3d>
        </p:spPr>
      </p:pic>
      <p:pic>
        <p:nvPicPr>
          <p:cNvPr id="13" name="Рисунок 12" descr="C:\Documents and Settings\Admin\Рабочий стол\ANY\рамочки\Завиток1.png"/>
          <p:cNvPicPr/>
          <p:nvPr/>
        </p:nvPicPr>
        <p:blipFill>
          <a:blip r:embed="rId3" cstate="print"/>
          <a:srcRect/>
          <a:stretch>
            <a:fillRect/>
          </a:stretch>
        </p:blipFill>
        <p:spPr bwMode="auto">
          <a:xfrm>
            <a:off x="6557781" y="4088194"/>
            <a:ext cx="943610" cy="790575"/>
          </a:xfrm>
          <a:prstGeom prst="rect">
            <a:avLst/>
          </a:prstGeom>
          <a:noFill/>
          <a:ln w="9525">
            <a:noFill/>
            <a:miter lim="800000"/>
            <a:headEnd/>
            <a:tailEnd/>
          </a:ln>
        </p:spPr>
      </p:pic>
      <p:sp>
        <p:nvSpPr>
          <p:cNvPr id="23" name="Прямоугольник 22"/>
          <p:cNvSpPr/>
          <p:nvPr/>
        </p:nvSpPr>
        <p:spPr>
          <a:xfrm>
            <a:off x="571473" y="1916832"/>
            <a:ext cx="8001055" cy="2154436"/>
          </a:xfrm>
          <a:prstGeom prst="rect">
            <a:avLst/>
          </a:prstGeom>
        </p:spPr>
        <p:txBody>
          <a:bodyPr wrap="square">
            <a:spAutoFit/>
          </a:bodyPr>
          <a:lstStyle/>
          <a:p>
            <a:pPr algn="ctr"/>
            <a:r>
              <a:rPr lang="ru-RU" sz="4200" i="1" dirty="0" smtClean="0">
                <a:solidFill>
                  <a:srgbClr val="7A1E1C"/>
                </a:solidFill>
                <a:latin typeface="Bookman Old Style" pitchFamily="18" charset="0"/>
              </a:rPr>
              <a:t>  </a:t>
            </a:r>
            <a:r>
              <a:rPr lang="ru-RU" sz="3800" b="1" i="1" dirty="0" smtClean="0">
                <a:solidFill>
                  <a:srgbClr val="7A1E1C"/>
                </a:solidFill>
                <a:latin typeface="Bookman Old Style" pitchFamily="18" charset="0"/>
              </a:rPr>
              <a:t>«Великий патриот России»</a:t>
            </a:r>
          </a:p>
          <a:p>
            <a:pPr algn="ctr">
              <a:lnSpc>
                <a:spcPct val="200000"/>
              </a:lnSpc>
            </a:pPr>
            <a:r>
              <a:rPr lang="ru-RU" sz="2800" b="1" i="1" dirty="0" smtClean="0">
                <a:solidFill>
                  <a:srgbClr val="7A1E1C"/>
                </a:solidFill>
                <a:latin typeface="Bookman Old Style" pitchFamily="18" charset="0"/>
              </a:rPr>
              <a:t>  Александр Иванович Герцен</a:t>
            </a:r>
          </a:p>
          <a:p>
            <a:pPr algn="ctr">
              <a:lnSpc>
                <a:spcPct val="200000"/>
              </a:lnSpc>
            </a:pPr>
            <a:r>
              <a:rPr lang="ru-RU" i="1" dirty="0" smtClean="0">
                <a:ln w="6350">
                  <a:solidFill>
                    <a:schemeClr val="tx1"/>
                  </a:solidFill>
                </a:ln>
                <a:solidFill>
                  <a:schemeClr val="accent3">
                    <a:lumMod val="50000"/>
                  </a:schemeClr>
                </a:solidFill>
                <a:latin typeface="Bookman Old Style" pitchFamily="18" charset="0"/>
              </a:rPr>
              <a:t>   ( 06 апреля 1812  –  21 января 1870)</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1" name="Прямоугольник 10"/>
          <p:cNvSpPr/>
          <p:nvPr/>
        </p:nvSpPr>
        <p:spPr>
          <a:xfrm>
            <a:off x="785786" y="1142985"/>
            <a:ext cx="5143536" cy="4524315"/>
          </a:xfrm>
          <a:prstGeom prst="rect">
            <a:avLst/>
          </a:prstGeom>
        </p:spPr>
        <p:txBody>
          <a:bodyPr wrap="square">
            <a:spAutoFit/>
          </a:bodyPr>
          <a:lstStyle/>
          <a:p>
            <a:pPr indent="457200"/>
            <a:r>
              <a:rPr lang="ru-RU" i="1" dirty="0" smtClean="0">
                <a:latin typeface="Bookman Old Style" pitchFamily="18" charset="0"/>
              </a:rPr>
              <a:t>Через год после окончания курса Герцен и его друг Огарев были арестованы. Причиною ареста  стал сам факт существования в Москве "</a:t>
            </a:r>
            <a:r>
              <a:rPr lang="ru-RU" i="1" dirty="0" err="1" smtClean="0">
                <a:latin typeface="Bookman Old Style" pitchFamily="18" charset="0"/>
              </a:rPr>
              <a:t>неслужащих</a:t>
            </a:r>
            <a:r>
              <a:rPr lang="ru-RU" i="1" dirty="0" smtClean="0">
                <a:latin typeface="Bookman Old Style" pitchFamily="18" charset="0"/>
              </a:rPr>
              <a:t>", вечно о чем-то толкующих, волнующихся и кипятящихся молодых людей, а поводом послужила вечеринка, на которой они даже не присутствовали. Но нашли их письма и записки. Перспективы у них были очень мрачные - каторга, ссылка...</a:t>
            </a:r>
          </a:p>
          <a:p>
            <a:pPr indent="457200"/>
            <a:r>
              <a:rPr lang="ru-RU" i="1" dirty="0" smtClean="0">
                <a:latin typeface="Bookman Old Style" pitchFamily="18" charset="0"/>
              </a:rPr>
              <a:t>Герцена содержали в </a:t>
            </a:r>
            <a:r>
              <a:rPr lang="ru-RU" i="1" dirty="0" err="1" smtClean="0">
                <a:latin typeface="Bookman Old Style" pitchFamily="18" charset="0"/>
              </a:rPr>
              <a:t>Крутицких</a:t>
            </a:r>
            <a:r>
              <a:rPr lang="ru-RU" i="1" dirty="0" smtClean="0">
                <a:latin typeface="Bookman Old Style" pitchFamily="18" charset="0"/>
              </a:rPr>
              <a:t> казармах, Огарева - в Петровских. Через девять месяцев им был объявлен приговор - ссылка.</a:t>
            </a:r>
          </a:p>
          <a:p>
            <a:pPr indent="457200"/>
            <a:r>
              <a:rPr lang="ru-RU" i="1" dirty="0" smtClean="0">
                <a:latin typeface="Bookman Old Style" pitchFamily="18" charset="0"/>
              </a:rPr>
              <a:t> </a:t>
            </a:r>
          </a:p>
        </p:txBody>
      </p:sp>
      <p:sp>
        <p:nvSpPr>
          <p:cNvPr id="12" name="Прямоугольник 11"/>
          <p:cNvSpPr/>
          <p:nvPr/>
        </p:nvSpPr>
        <p:spPr>
          <a:xfrm>
            <a:off x="2607454" y="500042"/>
            <a:ext cx="1676513" cy="584775"/>
          </a:xfrm>
          <a:prstGeom prst="rect">
            <a:avLst/>
          </a:prstGeom>
        </p:spPr>
        <p:txBody>
          <a:bodyPr wrap="square">
            <a:spAutoFit/>
          </a:bodyPr>
          <a:lstStyle/>
          <a:p>
            <a:r>
              <a:rPr lang="ru-RU" sz="3200" b="1" i="1" dirty="0" smtClean="0">
                <a:solidFill>
                  <a:srgbClr val="7A1E1C"/>
                </a:solidFill>
                <a:latin typeface="Bookman Old Style" pitchFamily="18" charset="0"/>
              </a:rPr>
              <a:t>Арест</a:t>
            </a:r>
            <a:endParaRPr lang="ru-RU" sz="3200" b="1" dirty="0">
              <a:solidFill>
                <a:srgbClr val="7A1E1C"/>
              </a:solidFill>
            </a:endParaRPr>
          </a:p>
        </p:txBody>
      </p:sp>
      <p:pic>
        <p:nvPicPr>
          <p:cNvPr id="40962" name="Picture 2" descr="http://t0.gstatic.com/images?q=tbn:ANd9GcSxaTCgbV6FH9fSasuoNGbgfqBn4RbOYU1-GDH-RJOByjQBMvTkL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286512" y="1428736"/>
            <a:ext cx="2143140" cy="3500462"/>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2214546" y="285728"/>
            <a:ext cx="4714908" cy="584775"/>
          </a:xfrm>
          <a:prstGeom prst="rect">
            <a:avLst/>
          </a:prstGeom>
        </p:spPr>
        <p:txBody>
          <a:bodyPr wrap="square">
            <a:spAutoFit/>
          </a:bodyPr>
          <a:lstStyle/>
          <a:p>
            <a:r>
              <a:rPr lang="ru-RU" sz="3200" b="1" i="1" dirty="0" smtClean="0">
                <a:solidFill>
                  <a:srgbClr val="7A1E1C"/>
                </a:solidFill>
                <a:latin typeface="Bookman Old Style" pitchFamily="18" charset="0"/>
              </a:rPr>
              <a:t>В кругу семьи</a:t>
            </a:r>
            <a:endParaRPr lang="ru-RU" sz="3200" b="1" dirty="0">
              <a:solidFill>
                <a:srgbClr val="7A1E1C"/>
              </a:solidFill>
            </a:endParaRPr>
          </a:p>
        </p:txBody>
      </p:sp>
      <p:sp>
        <p:nvSpPr>
          <p:cNvPr id="10" name="Прямоугольник 9"/>
          <p:cNvSpPr/>
          <p:nvPr/>
        </p:nvSpPr>
        <p:spPr>
          <a:xfrm>
            <a:off x="711997" y="954008"/>
            <a:ext cx="6215106" cy="5355312"/>
          </a:xfrm>
          <a:prstGeom prst="rect">
            <a:avLst/>
          </a:prstGeom>
        </p:spPr>
        <p:txBody>
          <a:bodyPr wrap="square">
            <a:spAutoFit/>
          </a:bodyPr>
          <a:lstStyle/>
          <a:p>
            <a:pPr indent="457200"/>
            <a:r>
              <a:rPr lang="ru-RU" i="1" dirty="0" smtClean="0">
                <a:latin typeface="Bookman Old Style" pitchFamily="18" charset="0"/>
              </a:rPr>
              <a:t>Пережить ссылку и тюремное заключение </a:t>
            </a:r>
            <a:r>
              <a:rPr lang="ru-RU" i="1" dirty="0" smtClean="0">
                <a:latin typeface="Bookman Old Style" pitchFamily="18" charset="0"/>
              </a:rPr>
              <a:t>Герцену</a:t>
            </a:r>
            <a:r>
              <a:rPr lang="ru-RU" i="1" dirty="0" smtClean="0">
                <a:latin typeface="Bookman Old Style" pitchFamily="18" charset="0"/>
              </a:rPr>
              <a:t> </a:t>
            </a:r>
            <a:r>
              <a:rPr lang="ru-RU" i="1" dirty="0" smtClean="0">
                <a:latin typeface="Bookman Old Style" pitchFamily="18" charset="0"/>
              </a:rPr>
              <a:t>во многом помогла любовь к Наталии Александровне Захарьиной. Воспитанница княгини Хованской, сестры И.А. Яковлева, восторженно-религиозно настроенная девушка, в мрачном доме своей воспитательницы, незаметно для увлечённого товариществом Герцена, полюбила его и сосредоточила на нём все мысли, мечты и интересы. Только случайная встреча и разговор с Натальей Александровной у кладбища приходской церкви об арестованном Огареве, накануне ареста самого Герцена, заставили молодого человека почувствовать её обаяние. Из тюрьмы Герцен начинает с нею переписываться и 9 мая 1838 г.   (в период ссылки)  состоялось венчание                   А. И. Герцена и Н. А. Захарьиной во Владимире.     А уже начиная с  1839 г. по 1850 г. в семье Александра Герцена родилось четверо детей.</a:t>
            </a:r>
          </a:p>
          <a:p>
            <a:pPr indent="457200"/>
            <a:endParaRPr lang="ru-RU" i="1" dirty="0" smtClean="0">
              <a:latin typeface="Bookman Old Style" pitchFamily="18" charset="0"/>
            </a:endParaRPr>
          </a:p>
        </p:txBody>
      </p:sp>
      <p:pic>
        <p:nvPicPr>
          <p:cNvPr id="34822" name="Picture 6" descr="http://2.bp.blogspot.com/-ex0eHPaacfg/TWGYrBz5mPI/AAAAAAAAe6w/tHCTIwo2jrY/s1600/%25D0%2593%25D0%25B5%25D1%2580%25D1%2586%25D0%25B5%25D0%25BD%25D0%25B0+%25D1%2581+%25D1%2581%25D1%258B%25D0%25BD%25D0%25BE%25D0%25BC+%25D0%2590%25D0%25BB%25D0%25B5%25D0%25BA%25D1%2581%25D0%25B0%25D0%25BD%25D0%25B4%25D1%2580%25D0%25BE%25D0%25BC.jpg"/>
          <p:cNvPicPr>
            <a:picLocks noChangeAspect="1" noChangeArrowheads="1"/>
          </p:cNvPicPr>
          <p:nvPr/>
        </p:nvPicPr>
        <p:blipFill>
          <a:blip r:embed="rId3" cstate="print"/>
          <a:srcRect l="9200" t="10256" r="9199" b="10256"/>
          <a:stretch>
            <a:fillRect/>
          </a:stretch>
        </p:blipFill>
        <p:spPr bwMode="auto">
          <a:xfrm>
            <a:off x="6897418" y="2204864"/>
            <a:ext cx="1857388"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6841998" y="4500409"/>
            <a:ext cx="1830950" cy="584775"/>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Н.А. Герцена</a:t>
            </a:r>
          </a:p>
          <a:p>
            <a:pPr algn="ctr"/>
            <a:r>
              <a:rPr lang="ru-RU" sz="1600" i="1" dirty="0" smtClean="0">
                <a:solidFill>
                  <a:srgbClr val="682804"/>
                </a:solidFill>
                <a:latin typeface="Bookman Old Style" pitchFamily="18" charset="0"/>
              </a:rPr>
              <a:t> с сыном Сашей</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3286116" y="642918"/>
            <a:ext cx="5000660" cy="5355312"/>
          </a:xfrm>
          <a:prstGeom prst="rect">
            <a:avLst/>
          </a:prstGeom>
        </p:spPr>
        <p:txBody>
          <a:bodyPr wrap="square">
            <a:spAutoFit/>
          </a:bodyPr>
          <a:lstStyle/>
          <a:p>
            <a:pPr indent="457200"/>
            <a:r>
              <a:rPr lang="ru-RU" i="1" dirty="0" smtClean="0">
                <a:latin typeface="Bookman Old Style" pitchFamily="18" charset="0"/>
              </a:rPr>
              <a:t>6 мая 1846 года умер И. А. Яковлев, и Герцен стал наследником довольно значительного состояния. Принимая наследство, Герцен освободил всех дворовых людей Яковлева, несколько десятков семей. Состояние давало средства ехать за границу. Так,           19 января 1847 г. Герцен с семьёю, матерью и двумя подругами жены, тронулись в дальний путь. Начался период эмиграции. </a:t>
            </a:r>
          </a:p>
          <a:p>
            <a:pPr indent="457200"/>
            <a:r>
              <a:rPr lang="ru-RU" i="1" dirty="0" smtClean="0">
                <a:latin typeface="Bookman Old Style" pitchFamily="18" charset="0"/>
              </a:rPr>
              <a:t>Период эмиграции был тяжёлым испытанием для Герцена. В это время от него уходит жена, 16 ноября 1851 г., в крушении парохода погибает мать Герцена и сын Коля. Вскоре к нему возвращается Наталья </a:t>
            </a:r>
            <a:r>
              <a:rPr lang="ru-RU" i="1" dirty="0" smtClean="0">
                <a:latin typeface="Bookman Old Style" pitchFamily="18" charset="0"/>
              </a:rPr>
              <a:t>Александровна, </a:t>
            </a:r>
            <a:r>
              <a:rPr lang="ru-RU" i="1" dirty="0" smtClean="0">
                <a:latin typeface="Bookman Old Style" pitchFamily="18" charset="0"/>
              </a:rPr>
              <a:t>но не надолго после очередных родов        2 мая 1952  г. она умирает.</a:t>
            </a:r>
          </a:p>
        </p:txBody>
      </p:sp>
      <p:pic>
        <p:nvPicPr>
          <p:cNvPr id="11" name="Picture 4" descr="http://4.bp.blogspot.com/-P8KZL7OyXpE/TWGYoHTOZeI/AAAAAAAAe6s/ao0MYEotZIo/s1600/%25D0%2593%25D0%25B5%25D1%2580%25D1%2586%25D0%25B5%25D0%25BD+%25D1%2581+%25D1%2581%25D1%258B%25D0%25BD%25D0%25BE%25D0%25BC+%25D0%2590%25D0%25BB%25D0%25B5%25D0%25BA%25D1%2581%25D0%25B0%25D0%25BD%25D0%25B4%25D1%2580%25D0%25BE%25D0%25BC.jpg"/>
          <p:cNvPicPr>
            <a:picLocks noChangeAspect="1" noChangeArrowheads="1"/>
          </p:cNvPicPr>
          <p:nvPr/>
        </p:nvPicPr>
        <p:blipFill>
          <a:blip r:embed="rId3" cstate="print">
            <a:clrChange>
              <a:clrFrom>
                <a:srgbClr val="FFFFFD"/>
              </a:clrFrom>
              <a:clrTo>
                <a:srgbClr val="FFFFFD">
                  <a:alpha val="0"/>
                </a:srgbClr>
              </a:clrTo>
            </a:clrChange>
          </a:blip>
          <a:srcRect l="2019" t="1711" r="1088" b="2491"/>
          <a:stretch>
            <a:fillRect/>
          </a:stretch>
        </p:blipFill>
        <p:spPr bwMode="auto">
          <a:xfrm>
            <a:off x="714348" y="1500174"/>
            <a:ext cx="2428892" cy="2928958"/>
          </a:xfrm>
          <a:prstGeom prst="rect">
            <a:avLst/>
          </a:prstGeom>
          <a:noFill/>
        </p:spPr>
      </p:pic>
      <p:sp>
        <p:nvSpPr>
          <p:cNvPr id="4" name="TextBox 3"/>
          <p:cNvSpPr txBox="1"/>
          <p:nvPr/>
        </p:nvSpPr>
        <p:spPr>
          <a:xfrm>
            <a:off x="1285852" y="4500570"/>
            <a:ext cx="1459054" cy="584775"/>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А.И. Герцен</a:t>
            </a:r>
          </a:p>
          <a:p>
            <a:pPr algn="ctr"/>
            <a:r>
              <a:rPr lang="ru-RU" sz="1600" i="1" dirty="0" smtClean="0">
                <a:solidFill>
                  <a:srgbClr val="682804"/>
                </a:solidFill>
                <a:latin typeface="Bookman Old Style" pitchFamily="18" charset="0"/>
              </a:rPr>
              <a:t> с сыном </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1150342" y="645081"/>
            <a:ext cx="4643470" cy="5632311"/>
          </a:xfrm>
          <a:prstGeom prst="rect">
            <a:avLst/>
          </a:prstGeom>
        </p:spPr>
        <p:txBody>
          <a:bodyPr wrap="square">
            <a:spAutoFit/>
          </a:bodyPr>
          <a:lstStyle/>
          <a:p>
            <a:pPr indent="457200"/>
            <a:r>
              <a:rPr lang="ru-RU" i="1" dirty="0" smtClean="0">
                <a:latin typeface="Bookman Old Style" pitchFamily="18" charset="0"/>
              </a:rPr>
              <a:t>Спустя пять лет в 1857 г. Герцен вступает в гражданские отношения с женой Огарева - Натальей Тучковой.  Наталья Алексеевна помогает ему воспитывать детей от первой жены, отношения с которыми у неё так и не сложатся. Вскоре у Натальи Алексеевны рождаются от Герцена дочь Лиза, а затем близнецы, но все их дети к сожалению проживут не долгую жизнь. </a:t>
            </a:r>
          </a:p>
          <a:p>
            <a:pPr indent="457200"/>
            <a:r>
              <a:rPr lang="ru-RU" i="1" dirty="0" smtClean="0">
                <a:latin typeface="Bookman Old Style" pitchFamily="18" charset="0"/>
              </a:rPr>
              <a:t>Так и не сумев построить счастливую семейную жизнь с Герценом, Наталья Алексеевна отдаляется от него и много путешествует по Европе, а Александр Иванович же посвящает всего себя революционной деятельности…..</a:t>
            </a:r>
          </a:p>
        </p:txBody>
      </p:sp>
      <p:pic>
        <p:nvPicPr>
          <p:cNvPr id="8" name="Picture 2" descr="http://hrono.ru/img/foto/ogareva_nat_alex.jpg"/>
          <p:cNvPicPr>
            <a:picLocks noChangeAspect="1" noChangeArrowheads="1"/>
          </p:cNvPicPr>
          <p:nvPr/>
        </p:nvPicPr>
        <p:blipFill>
          <a:blip r:embed="rId3" cstate="print">
            <a:duotone>
              <a:prstClr val="black"/>
              <a:srgbClr val="D9C3A5">
                <a:tint val="50000"/>
                <a:satMod val="180000"/>
              </a:srgbClr>
            </a:duotone>
            <a:lum bright="21000" contrast="18000"/>
          </a:blip>
          <a:srcRect l="11765" t="2788" r="2941"/>
          <a:stretch>
            <a:fillRect/>
          </a:stretch>
        </p:blipFill>
        <p:spPr bwMode="auto">
          <a:xfrm>
            <a:off x="6139310" y="1700633"/>
            <a:ext cx="2214578" cy="2714644"/>
          </a:xfrm>
          <a:prstGeom prst="roundRect">
            <a:avLst>
              <a:gd name="adj" fmla="val 16667"/>
            </a:avLst>
          </a:prstGeom>
          <a:ln>
            <a:solidFill>
              <a:schemeClr val="tx1">
                <a:lumMod val="95000"/>
                <a:lumOff val="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6508192" y="4542135"/>
            <a:ext cx="1568057" cy="584775"/>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Н.А. Тучкова</a:t>
            </a:r>
          </a:p>
          <a:p>
            <a:pPr algn="ctr"/>
            <a:r>
              <a:rPr lang="ru-RU" sz="1600" i="1" dirty="0" smtClean="0">
                <a:solidFill>
                  <a:srgbClr val="682804"/>
                </a:solidFill>
                <a:latin typeface="Bookman Old Style" pitchFamily="18" charset="0"/>
              </a:rPr>
              <a:t> </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2865731" y="357166"/>
            <a:ext cx="4714908" cy="584775"/>
          </a:xfrm>
          <a:prstGeom prst="rect">
            <a:avLst/>
          </a:prstGeom>
        </p:spPr>
        <p:txBody>
          <a:bodyPr wrap="square">
            <a:spAutoFit/>
          </a:bodyPr>
          <a:lstStyle/>
          <a:p>
            <a:r>
              <a:rPr lang="ru-RU" sz="3200" b="1" i="1" dirty="0" smtClean="0">
                <a:solidFill>
                  <a:srgbClr val="7A1E1C"/>
                </a:solidFill>
                <a:latin typeface="Bookman Old Style" pitchFamily="18" charset="0"/>
              </a:rPr>
              <a:t>Годы ссылки</a:t>
            </a:r>
            <a:endParaRPr lang="ru-RU" sz="3200" b="1" dirty="0">
              <a:solidFill>
                <a:srgbClr val="7A1E1C"/>
              </a:solidFill>
            </a:endParaRPr>
          </a:p>
        </p:txBody>
      </p:sp>
      <p:sp>
        <p:nvSpPr>
          <p:cNvPr id="15" name="Прямоугольник 14"/>
          <p:cNvSpPr/>
          <p:nvPr/>
        </p:nvSpPr>
        <p:spPr>
          <a:xfrm>
            <a:off x="3357554" y="988416"/>
            <a:ext cx="5143536" cy="3139321"/>
          </a:xfrm>
          <a:prstGeom prst="rect">
            <a:avLst/>
          </a:prstGeom>
        </p:spPr>
        <p:txBody>
          <a:bodyPr wrap="square">
            <a:spAutoFit/>
          </a:bodyPr>
          <a:lstStyle/>
          <a:p>
            <a:pPr indent="457200"/>
            <a:r>
              <a:rPr lang="ru-RU" i="1" dirty="0" smtClean="0">
                <a:latin typeface="Bookman Old Style" pitchFamily="18" charset="0"/>
              </a:rPr>
              <a:t>В 1934 году Герцен был сослан в Пермь, а оттуда в Вятку, где и определен на службу в канцелярию губернатора. В Вятке началось для Герцена, по его же определению, «практическое соприкосновение с жизнью. Чем дальше от Москвы, тем ярче и карикатурней персонажи, тем страшнее действительность». Герцен начал записывать свои впечатления.        </a:t>
            </a:r>
          </a:p>
          <a:p>
            <a:pPr indent="457200"/>
            <a:r>
              <a:rPr lang="ru-RU" i="1" dirty="0" smtClean="0">
                <a:latin typeface="Bookman Old Style" pitchFamily="18" charset="0"/>
              </a:rPr>
              <a:t> </a:t>
            </a:r>
            <a:endParaRPr lang="ru-RU" dirty="0"/>
          </a:p>
        </p:txBody>
      </p:sp>
      <p:pic>
        <p:nvPicPr>
          <p:cNvPr id="36866" name="Picture 2" descr="http://t3.gstatic.com/images?q=tbn:ANd9GcSYhbogFJI_8zkcm26rIAoG6voU4OKlzBFtCRPNzF1PjsirVKuB_Q"/>
          <p:cNvPicPr>
            <a:picLocks noChangeAspect="1" noChangeArrowheads="1"/>
          </p:cNvPicPr>
          <p:nvPr/>
        </p:nvPicPr>
        <p:blipFill>
          <a:blip r:embed="rId3" cstate="print">
            <a:duotone>
              <a:prstClr val="black"/>
              <a:srgbClr val="D9C3A5">
                <a:tint val="50000"/>
                <a:satMod val="180000"/>
              </a:srgbClr>
            </a:duotone>
            <a:lum bright="14000" contrast="9000"/>
          </a:blip>
          <a:srcRect/>
          <a:stretch>
            <a:fillRect/>
          </a:stretch>
        </p:blipFill>
        <p:spPr bwMode="auto">
          <a:xfrm>
            <a:off x="539552" y="2060847"/>
            <a:ext cx="2746564" cy="2299009"/>
          </a:xfrm>
          <a:prstGeom prst="round2DiagRect">
            <a:avLst>
              <a:gd name="adj1" fmla="val 16667"/>
              <a:gd name="adj2" fmla="val 0"/>
            </a:avLst>
          </a:prstGeom>
          <a:ln w="12700" cap="sq">
            <a:solidFill>
              <a:schemeClr val="tx1">
                <a:lumMod val="50000"/>
                <a:lumOff val="50000"/>
              </a:schemeClr>
            </a:solidFill>
            <a:miter lim="800000"/>
          </a:ln>
          <a:effectLst>
            <a:outerShdw blurRad="254000" algn="tl" rotWithShape="0">
              <a:srgbClr val="000000">
                <a:alpha val="43000"/>
              </a:srgbClr>
            </a:outerShdw>
          </a:effectLst>
        </p:spPr>
      </p:pic>
      <p:sp>
        <p:nvSpPr>
          <p:cNvPr id="7" name="TextBox 6"/>
          <p:cNvSpPr txBox="1"/>
          <p:nvPr/>
        </p:nvSpPr>
        <p:spPr>
          <a:xfrm>
            <a:off x="354411" y="4459005"/>
            <a:ext cx="3052439" cy="830997"/>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Дом в Вятке </a:t>
            </a:r>
          </a:p>
          <a:p>
            <a:pPr algn="ctr"/>
            <a:r>
              <a:rPr lang="ru-RU" sz="1600" i="1" dirty="0" smtClean="0">
                <a:solidFill>
                  <a:srgbClr val="682804"/>
                </a:solidFill>
                <a:latin typeface="Bookman Old Style" pitchFamily="18" charset="0"/>
              </a:rPr>
              <a:t>в котором жил  А.И.Герцен</a:t>
            </a:r>
          </a:p>
          <a:p>
            <a:pPr algn="ctr"/>
            <a:r>
              <a:rPr lang="ru-RU" sz="1600" i="1" dirty="0" smtClean="0">
                <a:solidFill>
                  <a:srgbClr val="682804"/>
                </a:solidFill>
                <a:latin typeface="Bookman Old Style" pitchFamily="18" charset="0"/>
              </a:rPr>
              <a:t> </a:t>
            </a:r>
            <a:endParaRPr lang="ru-RU" sz="1600" i="1" dirty="0">
              <a:solidFill>
                <a:srgbClr val="682804"/>
              </a:solidFill>
              <a:latin typeface="Bookman Old Style" pitchFamily="18" charset="0"/>
            </a:endParaRPr>
          </a:p>
        </p:txBody>
      </p:sp>
      <p:sp>
        <p:nvSpPr>
          <p:cNvPr id="6" name="Прямоугольник 5"/>
          <p:cNvSpPr/>
          <p:nvPr/>
        </p:nvSpPr>
        <p:spPr>
          <a:xfrm>
            <a:off x="3428992" y="3732933"/>
            <a:ext cx="4572000" cy="2585323"/>
          </a:xfrm>
          <a:prstGeom prst="rect">
            <a:avLst/>
          </a:prstGeom>
        </p:spPr>
        <p:txBody>
          <a:bodyPr>
            <a:spAutoFit/>
          </a:bodyPr>
          <a:lstStyle/>
          <a:p>
            <a:r>
              <a:rPr lang="ru-RU" i="1" dirty="0" smtClean="0">
                <a:latin typeface="Bookman Old Style" pitchFamily="18" charset="0"/>
              </a:rPr>
              <a:t>       Определенный служащим в Вятскую канцелярию, он рисовал живые картинки уездной жизни: скуку, </a:t>
            </a:r>
            <a:r>
              <a:rPr lang="ru-RU" i="1" dirty="0" err="1" smtClean="0">
                <a:latin typeface="Bookman Old Style" pitchFamily="18" charset="0"/>
              </a:rPr>
              <a:t>бездуховность</a:t>
            </a:r>
            <a:r>
              <a:rPr lang="ru-RU" i="1" dirty="0" smtClean="0">
                <a:latin typeface="Bookman Old Style" pitchFamily="18" charset="0"/>
              </a:rPr>
              <a:t>, пьянство, страшную и глупую потерю времени, взятки чиновников. Именно в Вятке он начал писать свои «Записки одного молодого человека», вошедшие потом в «Былое и думы».</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928662" y="1000108"/>
            <a:ext cx="5000660" cy="5078313"/>
          </a:xfrm>
          <a:prstGeom prst="rect">
            <a:avLst/>
          </a:prstGeom>
        </p:spPr>
        <p:txBody>
          <a:bodyPr wrap="square">
            <a:spAutoFit/>
          </a:bodyPr>
          <a:lstStyle/>
          <a:p>
            <a:r>
              <a:rPr lang="ru-RU" i="1" dirty="0" smtClean="0">
                <a:latin typeface="Bookman Old Style" pitchFamily="18" charset="0"/>
              </a:rPr>
              <a:t>     Своими литературными опытами Герцен делился в письмах с Огаревым. В ответ получал стихи друга. Огарев не забывал и идеи, которые они вынашивали в юности - переустройство земельных отношений, организация крестьянской общины. </a:t>
            </a:r>
          </a:p>
          <a:p>
            <a:pPr indent="457200"/>
            <a:r>
              <a:rPr lang="ru-RU" i="1" dirty="0" smtClean="0">
                <a:latin typeface="Bookman Old Style" pitchFamily="18" charset="0"/>
              </a:rPr>
              <a:t> За устройство выставки местных произведений и объяснения данных при её осмотре наследнику (будущему Александру II), Герцен, по ходатайству Жуковского, был переведён на службу советником правления во Владимир, где женился, увезши тайно из Москвы свою невесту, и где провёл самые счастливые и светлые дни своей жизни. В 1840 г. Герцену было разрешено возвратиться в Москву. </a:t>
            </a:r>
            <a:endParaRPr lang="ru-RU" i="1" dirty="0">
              <a:latin typeface="Bookman Old Style" pitchFamily="18" charset="0"/>
            </a:endParaRPr>
          </a:p>
        </p:txBody>
      </p:sp>
      <p:sp>
        <p:nvSpPr>
          <p:cNvPr id="35842" name="AutoShape 2" descr="data:image/jpeg;base64,/9j/4AAQSkZJRgABAQAAAQABAAD/2wCEAAkGBhQSEBUUEhMUFRUVFxQYFBcWFxgXGBcVFRUVFBgXFhQXHCYeGBkjGhQUHy8gIycpLCwsFR8xNTAqNSYrLCkBCQoKCwsLGQoKGSkYEhgpKSkpKSkpKSkpKSkpKSkpKSkpKSkpKSkpKSkpKSkpKSkpKSkpKSkpKSkpKSkpKSkpKf/AABEIANcA6gMBIgACEQEDEQH/xAAcAAACAgMBAQAAAAAAAAAAAAADBAIFAAEGBwj/xABBEAABAwIEAwYEBAQEBQUBAAABAAIRAyEEEjFBBVFhBhMicYHwMpGhsQdCwdEUUnLhI0NigkRTksLxJDODorIX/8QAFAEBAAAAAAAAAAAAAAAAAAAAAP/EABQRAQAAAAAAAAAAAAAAAAAAAAD/2gAMAwEAAhEDEQA/APEViyFJrCTAElBqEbDYNzzDR67epVvwzs+TDnj029ea6KhgAAgquH8Eay/xO58vIK1o4UFTOHKxtrefqg07hLXCdPP9EjiOzGb4SrZpj30R8PVv192CDiuI9l61ITlzD/SqdrDfpqvZKVQEKv4v2VpV/E0ZKmzm/wDcBqPrdB547BtqYfvKc5qVqzZ/KT4ajel4I2tzVar3E8Pr4CuHFnhuObHtNnMd0I2KT4vgGsLalKTRq3pndpHxU3f6mkx1EHdBXLbGSjCiAASfQKDqnKyDZOXRQc70WgijDk6hAIPPMotPCk7JvDYUeqM3FECIBQLtwoEAi6ueF8MJOiJwzh2chxHkuqwGDAGkIF6GCyhDxVQNHX7qxxjw1I08MXGSgrGYQuMu05JhuGnRXFPBjkmaeB6IKulhLaKVSlCs6gACoOMcTDbDU6BBWcax2QQNTp1Q+H4B2UF2pTPDuClzu8qi/wCVvLqrj+F6IKg4Zb/h1ZnDqPcIPOMNhnVHQ0LruE8BawczuULh+HZSbAufzb3Hl7srjDvkbe9vNA7h8H5JkYTpKDh6qsKNQFAhVwnn73VWTFSCut7kOVD2h4Kcuen8TdOR5jogBkn3ot06Uc7pHh/EQ4XsdCNweRVnTqzHvRAzQqe/umKeI/RBpNv9kdlK6A7WNqAse3M06gi3qFU4nsS2HsYYpVIJaZ/w6gnLVpnWRMFu4J6K6paq1w7gRdB4PjsG6lUdTqCHMJBH6jmCLoVOkTovXu1vYtmKbmZDKoFnRZw/ld05HULzalTNN7qdVpa9liN/PqgDh8EB8Qkoj6p0mByK1VrSb+nqiNZ4bfXdAJ3o1F4fRzPjUBY3Bki6Jg8U2m425IOuwVEAD0VqaoaFzmD4u0iZS/EONTYFBbnEZ3TsNFY4QA9VzGFxwECPfougwVdutx76oLhtNFe2AgYesISfF+KhjSgruO8WDAY12HVJ8K4Pfvat3nQfy+nND4NgTiKnfVAcoPgB35uXUsohAs2gpmjZNBloUHoEqlJLWR8bWyqkdxUTqg5iliSDY7zr7srbCcQkRvpO0Tp5qldQRaUgoOoZXt0HnM9RyTtDGe+i5/CYnQcphMtfFwbz7sg67CYn3P7K3pQ4QRquO4fivf7LocLjeR/ZBU9pOxsk1cP4X/mb+V2/oeq5rBcSIdkeC1zdWnVeq4Z4I5yqftF2MpYkS3wVB8Lh+vMIKHDYqVaYZ4K47E0a2DfkrttoHgeF37HorfBcQnQ6+7ILupUy9B7+qaw2KPl9T6xoqDG4o67N/wD0dT8reqYweIIidTsdhFyRrrAQdTTxFvoqDtd2TGKZnZ4azB4Ts4fyuPLrtKPTxsX1v7jkrLCYwE/v78kHnWC7Lh/xFzHts9hAlrht5RcHQyrnB9k2DQk+gXUcV4SKgzMID4s7nGx6XK5rh1SoKhbWkOafhGnTzlAep2GL/hqR5t/Yqmx34U4m7qdSm/oczSfU2XoWBforI1RFig+feI8PrYZ+SsxzDtOh6tIsUt/EFez9pOHMxVM03i98p3DufQrxjEYc06hY6xa4g+h9/NAzRxB5q5wXF3CxKoxTTeGpIOto8Xsq3E1zWrCmTDdXeXJZSpw1VFDHFtV5ndB6DQGUBrbDQR+ydot3gLisLx8gwfsr2hxgEaD3zQXkJbEPygoQx4iy5/tBxrI03QJdoeNR4W3JsFVN7MVnCS65ufM3TnA+H53d7V/2g7BdJ3zeY+aDm6uD9wl30Y9Ff1KISxoC6CuoO5Jujz5pfFcOc3xMWsDxAOsbOGoO/l0QWdMwrDB4whV9Nswm6dJB0GExxVxg8d57evRclStoU9Qxcfug6fGYenXYWVGggzYrzbj/AGZqYJ2enmfR3GrmD9R9V2mH4pAiw8hc+W5TzXCo2HacpCDzjD8QFRsWg79NSmcxF5+evTzUu0nZB1N5qYa03czY+XIqlwXFDOSoC1w/KbafdBfYaq5xF/L+/VXPD3kXPp5c/X9FVYJs+W99Vb0G+nP9kF1QxO31Ucfw9tSHD4m6H6weiBRdHv5J2k+N+SAWGeJykZXdUbHsyCRe194Uq9AOvo4aEbf2W6ONDTlqjX1B69CgpsRit9D70XlXayqDjKhH+mfPKJXp/a6k2hTNZhmnr5HYeunmvGq1UucXHVxk+qB7D1JVlhHD1VFSqKywda+qC/Loaucp3quVvUr+HVVWBd/iu9EDjaR5Kywbio0acpynRAHkgZNfK2XFcw0HE4gl0mm07e7pziuLc8ilTu5xhdVwTs6KNEN1J+I9UAmVPCO7y2Gh92Qf4g/8lv0TGN4e2Zu08x+yrTQd/OgiHyESlA1gddPZQMO+U5Sgi4G1kDOGpA6j2UjxPsy192jKRytB809SdyKdw1QWHv5oONbi6mHdlqglv8wH3CvsDi2vALSCDyVtiuHMqi4C5nG9nX0XZ6BI6flPmEF4G35KTTEKt4Vxpr/BUGSpyOjv6T7KtHs39wgDUxOW40GrunIdE1geLEbQDpPI7n9kjWIGujfvz6lbL41O3yt90HU0OISADcnY/rsqntH2ZpYhshoDtiNZVczGuBk/7QdhzPU/RWFHicwNt/fMoOOp1quEfFSXU9A7l59F1eDxjXtDmkEbckXF4VlUEEa/+VymKwFTBvzUpdT1czlzLeqDsxVj3zU28QAVLw7i7KzJZ6jcdCOa1iapBt7tH6iEHS0eIg9dPLyHVWWdlRsOEg2M+7LjaOKyganX1Ov3TVPjEb/bfVBZcR4Ue6qUz46VQFpm5bIMH0MXXhtSnlJHIkfKy90wPGZHiuI++3vmvPO3vZZlF3fYf/2nHxtBnu3H/tJ+RQca0pmlUhLLMyC1GKtqlaNaHylu8Wg5B0+Ex43U8TxcnwUxLjoubp1CTA1Oi7Xs/wAGFNoc67j9EDPZzhbaRzVDNV3PboF1P8UIVS57Yhwn7oDqxboZH1CAvEcWucfxcAkWsSmuI4wASTZcXVrkuJvcn7oOip4zL8QMc1Y0MUHaQRzBVfRAI8/JQq4Ui7TBtpb5jdBehx29U9SqkLl8PxSpTIzskc26/IrosBim1Wy0g+9wgsWYnlomG1Q7W90k2ldEZbRAnxXgDKt48jpp1VZSxlXDeGoDUp8x8bR/3Dzuui/iPf8A5SmJrtJg7fSdB5lAKlWZVbmpuDhvGo82nRROG8U7fqqutwsZs9FxY7ZzfseY6FHo8YqUxFenmH89Oxjqz9kDz6fK/vXqsw9Ai5TnD8bQqWp1GknY+Fw9CnjgUAML1219+9EavRDhB6KbaMCFsoOP4nwZ9Gp3lCx3Gzh1CY4bxhlXwuGV+7T03HMK/rsn3qud4pwdrjOhFwRaOV9UFlXYANEthcOXP6C5/b1VVQ4pUpWf428/zf3V5w3HUatqdQB3I+E77HXRBaU8U2mQGx1I5cldYnD0q9BzHU2y5paSLEyIvsVT4XAtcLmDuDZVnantSzC0nUqTw+q4EANIOWRGZx6ckHldRsEjkSPkYUVuFpBi3C0rnszwzvqt9G/dAfgfDSHBxaSfsF2WHeMqd4dw0AaIb8JckeygG/qFV8SxTaTS53ym56Qj8S4gKQi7nnRo1JTfZ/8ADXEYx4rYmabNgdY6N/VBxeF4fWxtUBrSZ0A2C61v4Q140b816vwvgdDCMy0mAWu46k9SmDiCg+acNjoVhT4kN/Rc2HorK0IOpbiGuU6eHLTmYSDzG45Houfo4wbq0wnERzQdHhOMgQKoy8j+X+yuKZBEjfkuS/i2myjTxhpmWOI6aj5GyDq3U/NVtelYepOt+aTo9sBpUb/ub+rU23idGoPC9p3iYPqCgwYfKNQJj5HkmXAEQffooCqOY+f6LDUagWq8Ca64HvmCj4ejXpf+3UMfyu8Q+twj08WAiDHtQYztG9lqtL1Zf6FMUuOUanwvE8jY+UFV2K4i2FzfE8VTOyDt6tca6+9VTYurJjXfz/suMbxR7PgqOA5TP3UH8WrPtnMdAgv+IVmRcgDmVz3FOJse1oYyC3RxP0jlN7q04PwKnWcMzMQ87kEAfZeg8G/D7CCC6gD/AFuLvmNEHj/8dU07x/lmdH30UaWGfUdDGue47NBJ+QF19FO7E4OpRNJ1CkGO/lblIOxzC8rluyf4TVMJjW16lduSk/MwskF2wD5+GQYIE+aDzKj2Lxz/AIcHiD/8bh91Y0Pwq4m/TCPH9TmN+7l9L5lmdB880fwR4m7WlSb/AFVW/pKu+Bfg9xLD1M3/AKZwNnN70/fLqvaH1gNT79NNFrvbA+Iz0QcjT7L4nKB3VJp5moD9gtVOwdaoIfWp0hvkBc75mACuu7w38J25Xn1UXONvC650tYc/eqCk4P2JwmFOZrO8qb1Knid6TYeit6taVJwtMfNDJCAL0ODzCLUQkHzjT7B492mDr+rI+6ao/hnxJ3/CPH9RYPu5fQzKhR2vQeAUfwg4idadNv8AVUH6SnGfgxjd30h5Zj+i93DkQOQeD/8A8hxg/wA1vychVfwwxw3B9CvoAPWByD5wrfh3jR+SfIJKp2Exg/ynfIr6ga0+wovcB8UDzgfdB8wN7L45ujKo9Sj0uC8Q/kcfT+y+lG16ZIANMlwJbBaSQLkiNQFM1AI8PyE/M6BB85s4FxF3+S76o7OyHEnf5RHzX0P3nRb7woPn1v4ecRdq2PIEojfwnxrviD/kB9Svfy93JRFQoPDcP+DmI3YT5lWmH/CDEC8Mb6r1mpUMmKuXL8QGUwTETMkeXVAdjGEA9653xCGAmYlxBaxp0Fp/dBw2F/C/EDWuG9AYVphvw6c34sW/0XSurh5ytNcTlIcGPAEX+JwgDwwZ/m6oWJ4uGl47moS0SGjL4pJgNgnlvCBDD9k2M/4usY/1NFuZBVvQ4c1ojO91vzEH9ER9BpBBa3xAhwIFwdQ4brKtJ+WGFrTzLZHykfdBHD0BTaGzUeBMFxk7720H0W6TBFm+h1kaXJsg9+Q456lMN/w8hDmh+a5c0jQg+GIvcqdOox+YteXgHKQ10wReIboYdfpCDeZ5qtDWkNAmoSBEkQ1gIHiM3Owgc0OpixNQd6wZASRkOZoAaSTJuIMyOYUalZgacza2VhuSH7m5F5cBvEwNFmFcwvcW0S2Wx3hDYeCZgEEki88kG/4poAca0jrAkkgTAE6kfNHncX8r/JRq1HNjJTzDfKQC3YENtIHTbyQTRqAQ00W+ImzHEQXEm2YeK56Sg083tSJtIMs1kWuddTPRYZkgNAGxJsfQD2fNbykfFV+QYwRPK51jdJuqMBH+OTBdmDn5pzaDwxlIOnqLoCZjHjytdyBsbwCJv/dRnqPfqgudS0DXPP8AS9x5nxO0HO6gazf+VU/6P7oNtxkEA06kkwBAvpLhB+ETMmEwcS4OgUXnTxZqYF/N0/RAbmLmkPIAJzCAc0jflFkyznmd8+aDeesTIaxrQR4Scz3DeT8LB0En7IvdVi4nMxoiGsguG0ue6xmLACw6obcON31NZu93KI8uiw0WOOUPcHgB0Z3mxloJaTDh0Np1CB2k0geIgncgZR0tJi0bpepTdmeX18rJZlDCGkBoh0m8y72EOlWYGABlV4Y6PExznZgdfEL3PxackzgsK2k3IyzZcesucXH6lAliW4ewqPe7MWsAL6rszi4xIbbMTv8AsnW5WEtbScQTLiGy2XC5JcbzEGFulWLwJYQJcPFrLHENcBuDEgyEUTJmI25+pQVuId3bKlSjhHmqAQxpgB0kAZSCQ1mhIEfDorVzff3Qa9NzhDahZzIDSf8A7AwonDiZdUeTMgGpAGhjK2JAjdAaQNSB5kBIUDnNRpruc3M4NyZmObEAtL22kOkDeCmnU6bzmyscWEgGA4tI1AOx0WNxEjM2m8k2ggNdHXNBhAv/AIDXOfm8TGmfE8wAPF4ZiedpR34qwLWPqA6FmWCCNZc4Iz3EiIB8z8wR5KDQ63wACdA7S0RsPeiAXdin3lRlE5zcgFuZ+UZWgXgEiwHW6LSdUPxhgEflLiemsDWfkifP3CWqYKWx3tQHM0glwnwvzxFgRHhjkgZJ9/8AlK1wGyX4h7WnQFzGBs8iGgz5lFOJZJE3BuACSN+XJadiPDLWPdrAgCYE/mix580GhjmaBxJEaB5NxY6XmJlK1DRDm1O5fmd4GuLC250aQ42zTYkJ81n2hovGaXgZesAGfRCwddz2kvp5DNgbmOvI7ICNotGjGCOTWyPola1Oq2qHUmUsj5FQGQ4kNhj8w5WaRBtom3CxvHX9fNYYiM3ycJMdfeqCLm1Do5jf9pdvtcbdP2WqIeGnvC2Q4gEWlv5SQfhdGoEiyWwwa8My1XOAzZmvdmc4zo/QtLTsB00U6WGY0nIMskueB8LnOuSQbZpvIhBvEMY4tBcZmWgPc2SLxDSM1rwt0qeVsZnOuYLrkAmzZ3A0E3hEcek/KwQBVeWz3YB0yl456kgEaXhAPF0WuImmXFviaRAuNsxIifkRqt1K7oGVt72LgI5aAzKlVD/y5B1IcT8p00+qWp5zDnEgkklkCBaMoO43k80Aqzapqh2cCmAQacZpt4XNMAtdOtyCI0RFlR3smEsSzmP+pBumUwwpKm9HbpEkdUDdJx3AHrP6IukkNBMW/aeUpMNdEB52uQEwQYMOIPOyAzKjyxps0kCQQTHMahSyu/n22aBf1myG1hkeK0RFrk8ypl7dCR5FBICPiqHQC5aIPO25Uf4V0iajiAQdbu6OcLEdAOiiDTINmmNfDOiIMSLQHfK0fogNIQaXduio1oJMw4ATbW+o0hT73xZb3Ezt81KmAAAAAEAMbUIa3KSx7jlY23iJ5gbC5TL802yRa5mdboZYc8+HlJF4PIomQ7k6+XoghQbUvnLTe2UEQPUmTottpEXLyfOB62WnYcGASbf6iPmgYdtJ2YNaLOvvJHKUB3V2DVwnlN/kh1hTfDTcghzdQZBkFp5o8qJcT+XTcn6oNtqXiCI9wFuev6qLc03iOkqQGyAbmVCID2g2uGTbexOpWPqFr/G4ZXZWs55rzJ5QFhoXkl3KJt8lp9Nm4FribweiAhHkhNpNbZrBzs0fPzsFsV2xImOgUmPnSfWyDeWJIAnpAkoIrPMf4ZGskubAjTTmiyhuc6bZYjeZlBFr3zBaAImZzQeR0+ajWZUPwvAM65Zt5HdadRn4nXuBFrLT6ciJPzQCo4MMc9wc8mpBcCfCCBEhug684Q6+Ka17WOMF85eRIvE80V7GzJ+6WhsbGL3ufqg09ovYX6KBPT6BR78OEgyhZkA6T0zTeq6nUTVN6B3vgNT9EUYkbSY5BLMejsqIDS1wBcIi4lFoVSZJAjbmUt3oOrUX+I/0lA0CoUcSXCQ20xfpug0cVInIQj03yBsgmHOnQBT8lAFRFPWXG/0QTZSMXcT10WOpCLkxrqtd2Oq0+i0tjmgI1o1CxoA0EeSiHgCJ0WhiBEgEoJh5mMpjmsl3RYHSNIWBBFgduR6BadhpdmkzEW3HVbyGfiKg2jzJO/8AZBJ1doOUm/v6qVSoG6uA81pzGkyQJUazGPs4A/VATMo5lolQqVCNBKDeZ07QomY1Ua1UiIC1Nvsg06mDrcqDqQiFo+aA6mN5+aCNTu820hDq1267dFtwaDMCUF7kEXvEW0Qc6096DnQL0qibpVFVUqqbpVUFnTqIoxEHRIU6iZp1UDjcXyHL6pjviNAkmPRm1EDTazp0Uw90bJVlclFZUQHAPNEJS5PIqLAZuUDRWWUMy3KCYcFsVxshiFKUGCv0UszuVlrMtF8aoNmZ1UiVDMouqQEEyAtQBsgsrzssNY7BAUuUcyF3hhQLyRyQGc5DdUQ5soOcg26qgmsCtOeEu+uEEqlRLVKhWquICWq1kGq7zzQu9QatUhB74oAUqqbpVVUUqqbp1UFqyqmKdVVdOsmWVUFoyqjMqKtp1kdlVBZNqojair2VUZtVA82oph6SbVUxVQN97Cm2pZK96FsYgbFAdtck6KQeSg94t94gJJWESLoBrlSbVKA4dAWF6VFQypGogN3qia6BnUS4IDurIBxU6KDqqG6oAgLUeUElDdX6INSqgK+ql6jghmoSlqzigLUqpapWUH1UpUqIJVayB/EIdSog94gTweMD2ghOU6qxYgZp1UyyosWIGGVUwyosWIDseisesWIDMqKcrFiCYWxTusWIDZ1oPWLEEsx5LMxWLEEc55KIJWLEGjPJQeCsWIBEFRusWINEKDh1WLEAKiTq1CVixArWfCVfJvCxYgE+YShY7l9QsWI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4" name="Picture 4" descr="http://www.rusnord.ru/pics/body/0_5b5e0_ff46a459_XL.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000760" y="1714488"/>
            <a:ext cx="2500330" cy="2628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3242680" y="404664"/>
            <a:ext cx="3024336" cy="584775"/>
          </a:xfrm>
          <a:prstGeom prst="rect">
            <a:avLst/>
          </a:prstGeom>
        </p:spPr>
        <p:txBody>
          <a:bodyPr wrap="square">
            <a:spAutoFit/>
          </a:bodyPr>
          <a:lstStyle/>
          <a:p>
            <a:r>
              <a:rPr lang="ru-RU" sz="3200" b="1" i="1" dirty="0" smtClean="0">
                <a:solidFill>
                  <a:srgbClr val="7A1E1C"/>
                </a:solidFill>
                <a:latin typeface="Bookman Old Style" pitchFamily="18" charset="0"/>
              </a:rPr>
              <a:t>Москва</a:t>
            </a:r>
            <a:endParaRPr lang="ru-RU" sz="3200" b="1" dirty="0">
              <a:solidFill>
                <a:srgbClr val="7A1E1C"/>
              </a:solidFill>
            </a:endParaRPr>
          </a:p>
        </p:txBody>
      </p:sp>
      <p:sp>
        <p:nvSpPr>
          <p:cNvPr id="11" name="Прямоугольник 10"/>
          <p:cNvSpPr/>
          <p:nvPr/>
        </p:nvSpPr>
        <p:spPr>
          <a:xfrm>
            <a:off x="3131840" y="1046876"/>
            <a:ext cx="5078295" cy="5355312"/>
          </a:xfrm>
          <a:prstGeom prst="rect">
            <a:avLst/>
          </a:prstGeom>
        </p:spPr>
        <p:txBody>
          <a:bodyPr wrap="square">
            <a:spAutoFit/>
          </a:bodyPr>
          <a:lstStyle/>
          <a:p>
            <a:pPr indent="457200"/>
            <a:r>
              <a:rPr lang="ru-RU" i="1" dirty="0" smtClean="0">
                <a:latin typeface="Bookman Old Style" pitchFamily="18" charset="0"/>
              </a:rPr>
              <a:t>В Москве Герцен прожил с 1842 по 1847 г. - последний период своей жизни в России. Этот период наполнен самой интенсивной работой. Постоянное общение с Белинским, </a:t>
            </a:r>
            <a:r>
              <a:rPr lang="ru-RU" i="1" dirty="0" smtClean="0">
                <a:latin typeface="Bookman Old Style" pitchFamily="18" charset="0"/>
              </a:rPr>
              <a:t>Грановским, </a:t>
            </a:r>
            <a:r>
              <a:rPr lang="ru-RU" i="1" dirty="0" smtClean="0">
                <a:latin typeface="Bookman Old Style" pitchFamily="18" charset="0"/>
              </a:rPr>
              <a:t>Чаадаевым и др., споры с славянофилами, литературная деятельность составляли главное содержание жизни Герцена. Он вырастал все более и более в такую выдающуюся силу, что Белинский пророчил ему место "не только в истории русской литературы", но и "в истории Карамзина". Как и во множестве других случаев, Белинский не ошибся. Литературная деятельность Герцена не поставила его в ряды русских писателей-классиков, но она тем не менее в высокой степени замечательна. </a:t>
            </a:r>
            <a:endParaRPr lang="ru-RU" i="1" dirty="0">
              <a:latin typeface="Bookman Old Style" pitchFamily="18" charset="0"/>
            </a:endParaRPr>
          </a:p>
        </p:txBody>
      </p:sp>
      <p:pic>
        <p:nvPicPr>
          <p:cNvPr id="34820" name="Picture 4" descr="http://im5-tub-ru.yandex.net/i?id=64119037-01-72"/>
          <p:cNvPicPr>
            <a:picLocks noChangeAspect="1" noChangeArrowheads="1"/>
          </p:cNvPicPr>
          <p:nvPr/>
        </p:nvPicPr>
        <p:blipFill>
          <a:blip r:embed="rId3" cstate="print"/>
          <a:srcRect l="6122" r="14285"/>
          <a:stretch>
            <a:fillRect/>
          </a:stretch>
        </p:blipFill>
        <p:spPr bwMode="auto">
          <a:xfrm>
            <a:off x="631218" y="1910622"/>
            <a:ext cx="2428614" cy="24701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1" name="Прямоугольник 10"/>
          <p:cNvSpPr/>
          <p:nvPr/>
        </p:nvSpPr>
        <p:spPr>
          <a:xfrm>
            <a:off x="857224" y="1502688"/>
            <a:ext cx="4714908" cy="5355312"/>
          </a:xfrm>
          <a:prstGeom prst="rect">
            <a:avLst/>
          </a:prstGeom>
        </p:spPr>
        <p:txBody>
          <a:bodyPr wrap="square">
            <a:spAutoFit/>
          </a:bodyPr>
          <a:lstStyle/>
          <a:p>
            <a:pPr indent="457200"/>
            <a:r>
              <a:rPr lang="ru-RU" i="1" dirty="0" smtClean="0">
                <a:latin typeface="Bookman Old Style" pitchFamily="18" charset="0"/>
              </a:rPr>
              <a:t>Здесь и разработка философских проблем, и вопросы этики, и русский быт того времени, с его гнетущим влиянием на живые силы страны, и горячая любовь к родной земле, родному народу. Как и все лучшие русские люди "сороковых годов", Герцен видел очень хорошо, что основным злом России является крепостное право, но бороться в литературе именно с этим злом, которое признавалось, наряду с самодержавием не предоставлялось возможным.</a:t>
            </a:r>
          </a:p>
          <a:p>
            <a:pPr indent="457200"/>
            <a:endParaRPr lang="ru-RU" i="1" dirty="0" smtClean="0">
              <a:latin typeface="Bookman Old Style" pitchFamily="18" charset="0"/>
            </a:endParaRPr>
          </a:p>
          <a:p>
            <a:pPr indent="457200"/>
            <a:endParaRPr lang="ru-RU" i="1" dirty="0" smtClean="0">
              <a:latin typeface="Bookman Old Style" pitchFamily="18" charset="0"/>
            </a:endParaRPr>
          </a:p>
          <a:p>
            <a:pPr indent="457200"/>
            <a:endParaRPr lang="ru-RU" i="1" dirty="0" smtClean="0">
              <a:latin typeface="Bookman Old Style" pitchFamily="18" charset="0"/>
            </a:endParaRPr>
          </a:p>
          <a:p>
            <a:pPr indent="457200"/>
            <a:endParaRPr lang="ru-RU" i="1" dirty="0" smtClean="0">
              <a:latin typeface="Bookman Old Style" pitchFamily="18" charset="0"/>
            </a:endParaRPr>
          </a:p>
          <a:p>
            <a:pPr indent="457200"/>
            <a:endParaRPr lang="ru-RU" i="1" dirty="0">
              <a:latin typeface="Bookman Old Style" pitchFamily="18" charset="0"/>
            </a:endParaRPr>
          </a:p>
        </p:txBody>
      </p:sp>
      <p:pic>
        <p:nvPicPr>
          <p:cNvPr id="33793" name="Picture 1" descr="D:\Anutka\ANY\image001 (1).jpg"/>
          <p:cNvPicPr>
            <a:picLocks noChangeAspect="1" noChangeArrowheads="1"/>
          </p:cNvPicPr>
          <p:nvPr/>
        </p:nvPicPr>
        <p:blipFill>
          <a:blip r:embed="rId3" cstate="print">
            <a:duotone>
              <a:prstClr val="black"/>
              <a:srgbClr val="D9C3A5">
                <a:tint val="50000"/>
                <a:satMod val="180000"/>
              </a:srgbClr>
            </a:duotone>
            <a:lum bright="17000" contrast="-16000"/>
          </a:blip>
          <a:srcRect/>
          <a:stretch>
            <a:fillRect/>
          </a:stretch>
        </p:blipFill>
        <p:spPr bwMode="auto">
          <a:xfrm>
            <a:off x="5786446" y="1857364"/>
            <a:ext cx="2643206" cy="2643206"/>
          </a:xfrm>
          <a:prstGeom prst="ellipse">
            <a:avLst/>
          </a:prstGeom>
          <a:ln w="28575">
            <a:solidFill>
              <a:srgbClr val="7A1E1C"/>
            </a:solid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1811465" y="553299"/>
            <a:ext cx="5809848" cy="584775"/>
          </a:xfrm>
          <a:prstGeom prst="rect">
            <a:avLst/>
          </a:prstGeom>
        </p:spPr>
        <p:txBody>
          <a:bodyPr wrap="square">
            <a:spAutoFit/>
          </a:bodyPr>
          <a:lstStyle/>
          <a:p>
            <a:r>
              <a:rPr lang="ru-RU" sz="3200" b="1" i="1" dirty="0" smtClean="0">
                <a:solidFill>
                  <a:srgbClr val="7A1E1C"/>
                </a:solidFill>
                <a:latin typeface="Bookman Old Style" pitchFamily="18" charset="0"/>
              </a:rPr>
              <a:t>Философские искания</a:t>
            </a:r>
            <a:endParaRPr lang="ru-RU" sz="3200" b="1" dirty="0">
              <a:solidFill>
                <a:srgbClr val="7A1E1C"/>
              </a:solidFill>
            </a:endParaRPr>
          </a:p>
        </p:txBody>
      </p:sp>
      <p:sp>
        <p:nvSpPr>
          <p:cNvPr id="11" name="Прямоугольник 10"/>
          <p:cNvSpPr/>
          <p:nvPr/>
        </p:nvSpPr>
        <p:spPr>
          <a:xfrm>
            <a:off x="3214678" y="1285860"/>
            <a:ext cx="5214974" cy="4801314"/>
          </a:xfrm>
          <a:prstGeom prst="rect">
            <a:avLst/>
          </a:prstGeom>
        </p:spPr>
        <p:txBody>
          <a:bodyPr wrap="square">
            <a:spAutoFit/>
          </a:bodyPr>
          <a:lstStyle/>
          <a:p>
            <a:pPr indent="457200"/>
            <a:r>
              <a:rPr lang="ru-RU" i="1" dirty="0" smtClean="0">
                <a:latin typeface="Bookman Old Style" pitchFamily="18" charset="0"/>
              </a:rPr>
              <a:t>В Московский период своей жизни Герцен столкнуться с знаменитым кружком гегельянцев Станкевича и Белинского, защищавших тезис полной разумности всякой действительности. Увлечение гегельянством доходило до последних пределов, понимание философии Гегеля было односторонне; с чисто-русской прямолинейностью спорящие стороны не останавливались ни перед каким крайним выводом («Бородинская годовщина» Белинского). Герцен тоже принялся за Гегеля, но из основательного изучения его вынес результаты совершенно обратные тем, какие делали сторонники идеи о разумной действительности. </a:t>
            </a:r>
            <a:endParaRPr lang="ru-RU" i="1" dirty="0">
              <a:latin typeface="Bookman Old Style" pitchFamily="18" charset="0"/>
            </a:endParaRPr>
          </a:p>
        </p:txBody>
      </p:sp>
      <p:pic>
        <p:nvPicPr>
          <p:cNvPr id="29698" name="Picture 2" descr="http://t2.gstatic.com/images?q=tbn:ANd9GcSKesIUqfPfutqIyW9SyyVd8SeiV2nElPnUSSrh_i_RQ4XFyBD6"/>
          <p:cNvPicPr>
            <a:picLocks noChangeAspect="1" noChangeArrowheads="1"/>
          </p:cNvPicPr>
          <p:nvPr/>
        </p:nvPicPr>
        <p:blipFill>
          <a:blip r:embed="rId3" cstate="print"/>
          <a:srcRect/>
          <a:stretch>
            <a:fillRect/>
          </a:stretch>
        </p:blipFill>
        <p:spPr bwMode="auto">
          <a:xfrm>
            <a:off x="714348" y="1500174"/>
            <a:ext cx="1790700" cy="25431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9700" name="Picture 4" descr="http://t3.gstatic.com/images?q=tbn:ANd9GcSMT514ZzvTYSmV0heVlWcKSlb14XFQHcdTFbR9AMrxgBCsKQLdXA"/>
          <p:cNvPicPr>
            <a:picLocks noChangeAspect="1" noChangeArrowheads="1"/>
          </p:cNvPicPr>
          <p:nvPr/>
        </p:nvPicPr>
        <p:blipFill>
          <a:blip r:embed="rId4" cstate="print"/>
          <a:srcRect l="18750" r="20312"/>
          <a:stretch>
            <a:fillRect/>
          </a:stretch>
        </p:blipFill>
        <p:spPr bwMode="auto">
          <a:xfrm>
            <a:off x="1285852" y="2643182"/>
            <a:ext cx="1571636" cy="22145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6" name="Прямоугольник 5"/>
          <p:cNvSpPr/>
          <p:nvPr/>
        </p:nvSpPr>
        <p:spPr>
          <a:xfrm>
            <a:off x="785786" y="1344320"/>
            <a:ext cx="4500594" cy="4801314"/>
          </a:xfrm>
          <a:prstGeom prst="rect">
            <a:avLst/>
          </a:prstGeom>
        </p:spPr>
        <p:txBody>
          <a:bodyPr wrap="square">
            <a:spAutoFit/>
          </a:bodyPr>
          <a:lstStyle/>
          <a:p>
            <a:pPr indent="457200"/>
            <a:r>
              <a:rPr lang="ru-RU" i="1" dirty="0" smtClean="0">
                <a:latin typeface="Bookman Old Style" pitchFamily="18" charset="0"/>
              </a:rPr>
              <a:t>Между тем, в русском обществе сильно распространились, одновременно с идеями немецкой философии, социалистические идеи Прудона, </a:t>
            </a:r>
            <a:r>
              <a:rPr lang="ru-RU" i="1" dirty="0" err="1" smtClean="0">
                <a:latin typeface="Bookman Old Style" pitchFamily="18" charset="0"/>
              </a:rPr>
              <a:t>Кабе</a:t>
            </a:r>
            <a:r>
              <a:rPr lang="ru-RU" i="1" dirty="0" smtClean="0">
                <a:latin typeface="Bookman Old Style" pitchFamily="18" charset="0"/>
              </a:rPr>
              <a:t>, Фурье, Луи Блана; они имели влияние на группировку литературных кружков того времени. Большая часть приятелей Станкевича сблизилась с Герценом и Огаревым, образуя лагерь западников; другие примкнули к лагерю славянофилов, с Хомяковым и Киреевским во главе (1844 г). </a:t>
            </a:r>
          </a:p>
          <a:p>
            <a:pPr indent="457200"/>
            <a:endParaRPr lang="ru-RU" i="1" dirty="0" smtClean="0">
              <a:latin typeface="Bookman Old Style" pitchFamily="18" charset="0"/>
            </a:endParaRPr>
          </a:p>
          <a:p>
            <a:pPr indent="457200"/>
            <a:endParaRPr lang="ru-RU" i="1" dirty="0" smtClean="0">
              <a:latin typeface="Bookman Old Style" pitchFamily="18" charset="0"/>
            </a:endParaRPr>
          </a:p>
          <a:p>
            <a:pPr indent="457200"/>
            <a:endParaRPr lang="ru-RU" i="1" dirty="0" smtClean="0">
              <a:latin typeface="Bookman Old Style" pitchFamily="18" charset="0"/>
            </a:endParaRPr>
          </a:p>
          <a:p>
            <a:pPr indent="457200"/>
            <a:endParaRPr lang="ru-RU" i="1" dirty="0">
              <a:latin typeface="Bookman Old Style" pitchFamily="18" charset="0"/>
            </a:endParaRPr>
          </a:p>
        </p:txBody>
      </p:sp>
      <p:sp>
        <p:nvSpPr>
          <p:cNvPr id="12" name="TextBox 11"/>
          <p:cNvSpPr txBox="1"/>
          <p:nvPr/>
        </p:nvSpPr>
        <p:spPr>
          <a:xfrm>
            <a:off x="5214942" y="3357562"/>
            <a:ext cx="1967205" cy="338554"/>
          </a:xfrm>
          <a:prstGeom prst="rect">
            <a:avLst/>
          </a:prstGeom>
          <a:noFill/>
        </p:spPr>
        <p:txBody>
          <a:bodyPr wrap="none" rtlCol="0">
            <a:spAutoFit/>
          </a:bodyPr>
          <a:lstStyle/>
          <a:p>
            <a:r>
              <a:rPr lang="ru-RU" sz="1600" i="1" dirty="0" smtClean="0">
                <a:solidFill>
                  <a:srgbClr val="682804"/>
                </a:solidFill>
                <a:latin typeface="Bookman Old Style" pitchFamily="18" charset="0"/>
              </a:rPr>
              <a:t> Н.В. Станкевич</a:t>
            </a:r>
            <a:endParaRPr lang="ru-RU" sz="1600" i="1" dirty="0">
              <a:solidFill>
                <a:srgbClr val="682804"/>
              </a:solidFill>
              <a:latin typeface="Bookman Old Style" pitchFamily="18" charset="0"/>
            </a:endParaRPr>
          </a:p>
        </p:txBody>
      </p:sp>
      <p:pic>
        <p:nvPicPr>
          <p:cNvPr id="62472" name="Picture 8" descr="http://t3.gstatic.com/images?q=tbn:ANd9GcQdvoUO09FAb5KpJxAyeQAB6dfjaGKVVxlwAmCZmpVPRMXqE5zkew"/>
          <p:cNvPicPr>
            <a:picLocks noChangeAspect="1" noChangeArrowheads="1"/>
          </p:cNvPicPr>
          <p:nvPr/>
        </p:nvPicPr>
        <p:blipFill>
          <a:blip r:embed="rId3" cstate="print"/>
          <a:srcRect/>
          <a:stretch>
            <a:fillRect/>
          </a:stretch>
        </p:blipFill>
        <p:spPr bwMode="auto">
          <a:xfrm>
            <a:off x="5472986" y="1071546"/>
            <a:ext cx="1714512" cy="2252661"/>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pic>
        <p:nvPicPr>
          <p:cNvPr id="14" name="Picture 8" descr="http://www.wtr.ru/aphorism/person/belinsky.gif"/>
          <p:cNvPicPr>
            <a:picLocks noChangeAspect="1" noChangeArrowheads="1"/>
          </p:cNvPicPr>
          <p:nvPr/>
        </p:nvPicPr>
        <p:blipFill>
          <a:blip r:embed="rId4" cstate="print"/>
          <a:srcRect/>
          <a:stretch>
            <a:fillRect/>
          </a:stretch>
        </p:blipFill>
        <p:spPr bwMode="auto">
          <a:xfrm>
            <a:off x="7044622" y="3071810"/>
            <a:ext cx="1571636" cy="21431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5" name="Прямоугольник 14"/>
          <p:cNvSpPr/>
          <p:nvPr/>
        </p:nvSpPr>
        <p:spPr>
          <a:xfrm>
            <a:off x="928662" y="1394537"/>
            <a:ext cx="5715040" cy="1200329"/>
          </a:xfrm>
          <a:prstGeom prst="rect">
            <a:avLst/>
          </a:prstGeom>
        </p:spPr>
        <p:txBody>
          <a:bodyPr wrap="square">
            <a:spAutoFit/>
          </a:bodyPr>
          <a:lstStyle/>
          <a:p>
            <a:pPr indent="457200"/>
            <a:r>
              <a:rPr lang="ru-RU" i="1" dirty="0" smtClean="0">
                <a:latin typeface="Bookman Old Style" pitchFamily="18" charset="0"/>
              </a:rPr>
              <a:t>Герцен, Александр Иванович —</a:t>
            </a:r>
          </a:p>
          <a:p>
            <a:r>
              <a:rPr lang="ru-RU" i="1" dirty="0" smtClean="0">
                <a:latin typeface="Bookman Old Style" pitchFamily="18" charset="0"/>
              </a:rPr>
              <a:t> родился 25-го марта (6 апреля) 1812 г. </a:t>
            </a:r>
          </a:p>
          <a:p>
            <a:r>
              <a:rPr lang="ru-RU" i="1" dirty="0" smtClean="0">
                <a:latin typeface="Bookman Old Style" pitchFamily="18" charset="0"/>
              </a:rPr>
              <a:t>в Москве у богатого московского помещика </a:t>
            </a:r>
            <a:r>
              <a:rPr lang="ru-RU" i="1" u="sng" dirty="0" smtClean="0">
                <a:latin typeface="Bookman Old Style" pitchFamily="18" charset="0"/>
              </a:rPr>
              <a:t>Ивана Алексеевича Яковлева </a:t>
            </a:r>
            <a:r>
              <a:rPr lang="ru-RU" i="1" dirty="0" smtClean="0">
                <a:latin typeface="Bookman Old Style" pitchFamily="18" charset="0"/>
              </a:rPr>
              <a:t>(1767—1846) .</a:t>
            </a:r>
            <a:endParaRPr lang="ru-RU" dirty="0" smtClean="0">
              <a:latin typeface="Bookman Old Style" pitchFamily="18" charset="0"/>
            </a:endParaRPr>
          </a:p>
        </p:txBody>
      </p:sp>
      <p:sp>
        <p:nvSpPr>
          <p:cNvPr id="17" name="Прямоугольник 16"/>
          <p:cNvSpPr/>
          <p:nvPr/>
        </p:nvSpPr>
        <p:spPr>
          <a:xfrm>
            <a:off x="2643174" y="500042"/>
            <a:ext cx="3857652" cy="584775"/>
          </a:xfrm>
          <a:prstGeom prst="rect">
            <a:avLst/>
          </a:prstGeom>
        </p:spPr>
        <p:txBody>
          <a:bodyPr wrap="square">
            <a:spAutoFit/>
          </a:bodyPr>
          <a:lstStyle/>
          <a:p>
            <a:r>
              <a:rPr lang="ru-RU" sz="3200" b="1" i="1" dirty="0" smtClean="0">
                <a:solidFill>
                  <a:srgbClr val="7A1E1C"/>
                </a:solidFill>
                <a:latin typeface="Bookman Old Style" pitchFamily="18" charset="0"/>
              </a:rPr>
              <a:t>Детство</a:t>
            </a:r>
            <a:endParaRPr lang="ru-RU" sz="3200" b="1" dirty="0">
              <a:solidFill>
                <a:srgbClr val="7A1E1C"/>
              </a:solidFill>
            </a:endParaRPr>
          </a:p>
        </p:txBody>
      </p:sp>
      <p:pic>
        <p:nvPicPr>
          <p:cNvPr id="18" name="Рисунок 17" descr="http://upload.wikimedia.org/wikipedia/commons/thumb/3/32/Yakovlev_Ivan_Alexeevich.jpg/220px-Yakovlev_Ivan_Alexeevich.jpg">
            <a:hlinkClick r:id="rId3"/>
          </p:cNvPr>
          <p:cNvPicPr/>
          <p:nvPr/>
        </p:nvPicPr>
        <p:blipFill>
          <a:blip r:embed="rId4" cstate="print">
            <a:duotone>
              <a:prstClr val="black"/>
              <a:schemeClr val="accent6">
                <a:tint val="45000"/>
                <a:satMod val="400000"/>
              </a:schemeClr>
            </a:duotone>
            <a:lum bright="-9000" contrast="29000"/>
          </a:blip>
          <a:srcRect/>
          <a:stretch>
            <a:fillRect/>
          </a:stretch>
        </p:blipFill>
        <p:spPr bwMode="auto">
          <a:xfrm>
            <a:off x="6286512" y="924344"/>
            <a:ext cx="1885888" cy="2072608"/>
          </a:xfrm>
          <a:prstGeom prst="rect">
            <a:avLst/>
          </a:prstGeom>
          <a:ln>
            <a:noFill/>
          </a:ln>
          <a:effectLst>
            <a:outerShdw blurRad="292100" dist="139700" dir="2700000" algn="tl" rotWithShape="0">
              <a:srgbClr val="333333">
                <a:alpha val="65000"/>
              </a:srgbClr>
            </a:outerShdw>
          </a:effectLst>
        </p:spPr>
      </p:pic>
      <p:pic>
        <p:nvPicPr>
          <p:cNvPr id="11" name="i-main-pic" descr="Картинка 12 из 24">
            <a:hlinkClick r:id="rId5" tgtFrame="_blank"/>
          </p:cNvPr>
          <p:cNvPicPr/>
          <p:nvPr/>
        </p:nvPicPr>
        <p:blipFill>
          <a:blip r:embed="rId6" cstate="print"/>
          <a:srcRect l="26860" t="18792" r="29188" b="18456"/>
          <a:stretch>
            <a:fillRect/>
          </a:stretch>
        </p:blipFill>
        <p:spPr bwMode="auto">
          <a:xfrm>
            <a:off x="751586" y="3053629"/>
            <a:ext cx="1876197" cy="2071702"/>
          </a:xfrm>
          <a:prstGeom prst="rect">
            <a:avLst/>
          </a:prstGeom>
          <a:ln>
            <a:noFill/>
          </a:ln>
          <a:effectLst>
            <a:outerShdw blurRad="292100" dist="139700" dir="2700000" algn="tl" rotWithShape="0">
              <a:srgbClr val="333333">
                <a:alpha val="65000"/>
              </a:srgbClr>
            </a:outerShdw>
          </a:effectLst>
        </p:spPr>
      </p:pic>
      <p:sp>
        <p:nvSpPr>
          <p:cNvPr id="24" name="Прямоугольник 23"/>
          <p:cNvSpPr/>
          <p:nvPr/>
        </p:nvSpPr>
        <p:spPr>
          <a:xfrm>
            <a:off x="2860528" y="3203871"/>
            <a:ext cx="4714908" cy="2308324"/>
          </a:xfrm>
          <a:prstGeom prst="rect">
            <a:avLst/>
          </a:prstGeom>
        </p:spPr>
        <p:txBody>
          <a:bodyPr wrap="square">
            <a:spAutoFit/>
          </a:bodyPr>
          <a:lstStyle/>
          <a:p>
            <a:pPr indent="457200"/>
            <a:r>
              <a:rPr lang="ru-RU" i="1" dirty="0" smtClean="0">
                <a:latin typeface="Bookman Old Style" pitchFamily="18" charset="0"/>
              </a:rPr>
              <a:t>Мать – </a:t>
            </a:r>
            <a:r>
              <a:rPr lang="ru-RU" i="1" u="sng" dirty="0" smtClean="0">
                <a:latin typeface="Bookman Old Style" pitchFamily="18" charset="0"/>
              </a:rPr>
              <a:t>Луиза </a:t>
            </a:r>
            <a:r>
              <a:rPr lang="ru-RU" i="1" u="sng" dirty="0" err="1" smtClean="0">
                <a:latin typeface="Bookman Old Style" pitchFamily="18" charset="0"/>
              </a:rPr>
              <a:t>Гааг</a:t>
            </a:r>
            <a:r>
              <a:rPr lang="en-US" i="1" dirty="0" smtClean="0">
                <a:latin typeface="Bookman Old Style" pitchFamily="18" charset="0"/>
              </a:rPr>
              <a:t> </a:t>
            </a:r>
            <a:r>
              <a:rPr lang="ru-RU" i="1" dirty="0" smtClean="0">
                <a:latin typeface="Bookman Old Style" pitchFamily="18" charset="0"/>
              </a:rPr>
              <a:t>, уроженка      г. </a:t>
            </a:r>
            <a:r>
              <a:rPr lang="ru-RU" i="1" dirty="0" err="1" smtClean="0">
                <a:latin typeface="Bookman Old Style" pitchFamily="18" charset="0"/>
              </a:rPr>
              <a:t>Штутгарда</a:t>
            </a:r>
            <a:r>
              <a:rPr lang="ru-RU" i="1" dirty="0" smtClean="0">
                <a:latin typeface="Bookman Old Style" pitchFamily="18" charset="0"/>
              </a:rPr>
              <a:t> (Германия), которую  Яковлев, возвращаясь после многолетнего путешествия по Европе, взял с собою в Москву. </a:t>
            </a:r>
          </a:p>
          <a:p>
            <a:pPr indent="457200"/>
            <a:r>
              <a:rPr lang="ru-RU" i="1" dirty="0" smtClean="0">
                <a:latin typeface="Bookman Old Style" pitchFamily="18" charset="0"/>
              </a:rPr>
              <a:t>Брак родителей Герцена не был оформлен, и он носил придуманную отцом фамилию (от </a:t>
            </a:r>
            <a:r>
              <a:rPr lang="en-US" i="1" dirty="0" smtClean="0">
                <a:latin typeface="Bookman Old Style" pitchFamily="18" charset="0"/>
              </a:rPr>
              <a:t> </a:t>
            </a:r>
            <a:r>
              <a:rPr lang="en-US" i="1" dirty="0" err="1" smtClean="0">
                <a:latin typeface="Bookman Old Style" pitchFamily="18" charset="0"/>
              </a:rPr>
              <a:t>Herez</a:t>
            </a:r>
            <a:r>
              <a:rPr lang="ru-RU" i="1" dirty="0" smtClean="0">
                <a:latin typeface="Bookman Old Style" pitchFamily="18" charset="0"/>
              </a:rPr>
              <a:t>- «сердце») </a:t>
            </a:r>
            <a:r>
              <a:rPr lang="en-US" i="1" dirty="0" smtClean="0"/>
              <a:t>.</a:t>
            </a:r>
            <a:endParaRPr lang="ru-RU"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3357554" y="714356"/>
            <a:ext cx="5072098" cy="5355312"/>
          </a:xfrm>
          <a:prstGeom prst="rect">
            <a:avLst/>
          </a:prstGeom>
        </p:spPr>
        <p:txBody>
          <a:bodyPr wrap="square">
            <a:spAutoFit/>
          </a:bodyPr>
          <a:lstStyle/>
          <a:p>
            <a:pPr indent="457200"/>
            <a:r>
              <a:rPr lang="ru-RU" i="1" dirty="0" smtClean="0">
                <a:latin typeface="Bookman Old Style" pitchFamily="18" charset="0"/>
              </a:rPr>
              <a:t>Несмотря на взаимное ожесточение и споры, обе стороны в своих взглядах имели много общего и прежде всего, по признанию самого Герцена, общим было «чувство безграничной обхватывающей все существование любви к русскому народу, к русскому складу ума». Противники, «как двуликий Янус, смотрели в разные стороны, в то время как сердце билось одно». «Со слезами на глазах», обнимаясь друг с другом, разошлись недавние друзья, а теперь принципиальные противники, в разные стороны. В 1842 г., Герцен, отслужив год в Новгороде, куда он попал не по своей воле, получает отставку, переезжает на жительство в Москву, а затем, в 1847 г. вскоре после смерти своего отца, уезжает навсегда за границу.</a:t>
            </a:r>
            <a:endParaRPr lang="ru-RU" i="1" dirty="0">
              <a:latin typeface="Bookman Old Style" pitchFamily="18" charset="0"/>
            </a:endParaRPr>
          </a:p>
        </p:txBody>
      </p:sp>
      <p:pic>
        <p:nvPicPr>
          <p:cNvPr id="12" name="Picture 2" descr="http://www.rusizn.ru/images/rom/rom15/012.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71472" y="1785926"/>
            <a:ext cx="2714644" cy="2428892"/>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1428728" y="500042"/>
            <a:ext cx="6429420" cy="584775"/>
          </a:xfrm>
          <a:prstGeom prst="rect">
            <a:avLst/>
          </a:prstGeom>
        </p:spPr>
        <p:txBody>
          <a:bodyPr wrap="square">
            <a:spAutoFit/>
          </a:bodyPr>
          <a:lstStyle/>
          <a:p>
            <a:r>
              <a:rPr lang="ru-RU" sz="3200" b="1" i="1" dirty="0" smtClean="0">
                <a:solidFill>
                  <a:srgbClr val="7A1E1C"/>
                </a:solidFill>
                <a:latin typeface="Bookman Old Style" pitchFamily="18" charset="0"/>
              </a:rPr>
              <a:t>Герцен писатель</a:t>
            </a:r>
            <a:endParaRPr lang="ru-RU" sz="3200" b="1" dirty="0">
              <a:solidFill>
                <a:srgbClr val="7A1E1C"/>
              </a:solidFill>
            </a:endParaRPr>
          </a:p>
        </p:txBody>
      </p:sp>
      <p:sp>
        <p:nvSpPr>
          <p:cNvPr id="10" name="Прямоугольник 9"/>
          <p:cNvSpPr/>
          <p:nvPr/>
        </p:nvSpPr>
        <p:spPr>
          <a:xfrm>
            <a:off x="619348" y="1380682"/>
            <a:ext cx="5429288" cy="4524315"/>
          </a:xfrm>
          <a:prstGeom prst="rect">
            <a:avLst/>
          </a:prstGeom>
        </p:spPr>
        <p:txBody>
          <a:bodyPr wrap="square">
            <a:spAutoFit/>
          </a:bodyPr>
          <a:lstStyle/>
          <a:p>
            <a:pPr indent="457200"/>
            <a:r>
              <a:rPr lang="ru-RU" i="1" dirty="0" smtClean="0">
                <a:latin typeface="Bookman Old Style" pitchFamily="18" charset="0"/>
              </a:rPr>
              <a:t>Активное участие Александра Ивановича в освободительной борьбе русского народа служило могучим источником художественной силы его литературного </a:t>
            </a:r>
            <a:r>
              <a:rPr lang="ru-RU" i="1" dirty="0" smtClean="0">
                <a:latin typeface="Bookman Old Style" pitchFamily="18" charset="0"/>
              </a:rPr>
              <a:t>творчества. С </a:t>
            </a:r>
            <a:r>
              <a:rPr lang="ru-RU" i="1" dirty="0" smtClean="0">
                <a:latin typeface="Bookman Old Style" pitchFamily="18" charset="0"/>
              </a:rPr>
              <a:t>1841-1846 гг</a:t>
            </a:r>
            <a:r>
              <a:rPr lang="ru-RU" i="1" dirty="0" smtClean="0">
                <a:latin typeface="Bookman Old Style" pitchFamily="18" charset="0"/>
              </a:rPr>
              <a:t>. он </a:t>
            </a:r>
            <a:r>
              <a:rPr lang="ru-RU" i="1" dirty="0" smtClean="0">
                <a:latin typeface="Bookman Old Style" pitchFamily="18" charset="0"/>
              </a:rPr>
              <a:t>пишет роман </a:t>
            </a:r>
            <a:r>
              <a:rPr lang="ru-RU" b="1" i="1" dirty="0" smtClean="0">
                <a:latin typeface="Bookman Old Style" pitchFamily="18" charset="0"/>
              </a:rPr>
              <a:t>«Кто виноват?» </a:t>
            </a:r>
            <a:r>
              <a:rPr lang="ru-RU" i="1" dirty="0" smtClean="0">
                <a:latin typeface="Bookman Old Style" pitchFamily="18" charset="0"/>
              </a:rPr>
              <a:t>(полное издание — 1847 г</a:t>
            </a:r>
            <a:r>
              <a:rPr lang="ru-RU" i="1" dirty="0" smtClean="0">
                <a:latin typeface="Bookman Old Style" pitchFamily="18" charset="0"/>
              </a:rPr>
              <a:t>.), </a:t>
            </a:r>
            <a:r>
              <a:rPr lang="ru-RU" i="1" dirty="0" smtClean="0">
                <a:latin typeface="Bookman Old Style" pitchFamily="18" charset="0"/>
              </a:rPr>
              <a:t>в этом произведении он поставил важнейшие вопросы русской жизни 40-х гг</a:t>
            </a:r>
            <a:r>
              <a:rPr lang="ru-RU" i="1" dirty="0" smtClean="0">
                <a:latin typeface="Bookman Old Style" pitchFamily="18" charset="0"/>
              </a:rPr>
              <a:t>., </a:t>
            </a:r>
            <a:r>
              <a:rPr lang="ru-RU" i="1" dirty="0" smtClean="0">
                <a:latin typeface="Bookman Old Style" pitchFamily="18" charset="0"/>
              </a:rPr>
              <a:t>Герцен дал уничтожающую критику крепостного права и помещичье-самодержавного строя, подавляющего человеческую личность. Острота его протеста против крепостного строя приобретала в романе подлинно революционное звучание.</a:t>
            </a:r>
            <a:r>
              <a:rPr lang="ru-RU" dirty="0" smtClean="0"/>
              <a:t> </a:t>
            </a:r>
            <a:br>
              <a:rPr lang="ru-RU" dirty="0" smtClean="0"/>
            </a:br>
            <a:endParaRPr lang="ru-RU" i="1" dirty="0" smtClean="0">
              <a:latin typeface="Bookman Old Style" pitchFamily="18" charset="0"/>
            </a:endParaRPr>
          </a:p>
        </p:txBody>
      </p:sp>
      <p:pic>
        <p:nvPicPr>
          <p:cNvPr id="27650" name="Picture 2" descr="http://www.rsl.ru/dataphotos/3/3e/3ea6290cb9fc0e2ce6d200a7e415ccc6.jpg"/>
          <p:cNvPicPr>
            <a:picLocks noChangeAspect="1" noChangeArrowheads="1"/>
          </p:cNvPicPr>
          <p:nvPr/>
        </p:nvPicPr>
        <p:blipFill>
          <a:blip r:embed="rId3" cstate="print">
            <a:duotone>
              <a:prstClr val="black"/>
              <a:schemeClr val="accent6">
                <a:tint val="45000"/>
                <a:satMod val="400000"/>
              </a:schemeClr>
            </a:duotone>
          </a:blip>
          <a:srcRect l="6818" t="13714" r="31307" b="19118"/>
          <a:stretch>
            <a:fillRect/>
          </a:stretch>
        </p:blipFill>
        <p:spPr bwMode="auto">
          <a:xfrm>
            <a:off x="6116730" y="993816"/>
            <a:ext cx="2847758" cy="2143140"/>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pic>
        <p:nvPicPr>
          <p:cNvPr id="27654" name="Picture 6" descr="http://www.rsl.ru/dataphotos/7/77/77ec448596482527a7f9a98f2355c45a.jpg"/>
          <p:cNvPicPr>
            <a:picLocks noChangeAspect="1" noChangeArrowheads="1"/>
          </p:cNvPicPr>
          <p:nvPr/>
        </p:nvPicPr>
        <p:blipFill>
          <a:blip r:embed="rId4" cstate="print">
            <a:duotone>
              <a:prstClr val="black"/>
              <a:schemeClr val="accent6">
                <a:tint val="45000"/>
                <a:satMod val="400000"/>
              </a:schemeClr>
            </a:duotone>
            <a:lum bright="16000" contrast="38000"/>
          </a:blip>
          <a:srcRect l="17081" t="11193" r="44486" b="16357"/>
          <a:stretch>
            <a:fillRect/>
          </a:stretch>
        </p:blipFill>
        <p:spPr bwMode="auto">
          <a:xfrm>
            <a:off x="6514681" y="2408524"/>
            <a:ext cx="2000264" cy="2214578"/>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3"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2224074" y="497879"/>
            <a:ext cx="5915149" cy="6186309"/>
          </a:xfrm>
          <a:prstGeom prst="rect">
            <a:avLst/>
          </a:prstGeom>
        </p:spPr>
        <p:txBody>
          <a:bodyPr wrap="square">
            <a:spAutoFit/>
          </a:bodyPr>
          <a:lstStyle/>
          <a:p>
            <a:pPr indent="457200"/>
            <a:r>
              <a:rPr lang="ru-RU" i="1" dirty="0" smtClean="0">
                <a:latin typeface="Bookman Old Style" pitchFamily="18" charset="0"/>
              </a:rPr>
              <a:t>1846 г. - повесть </a:t>
            </a:r>
            <a:r>
              <a:rPr lang="ru-RU" b="1" i="1" dirty="0" smtClean="0">
                <a:latin typeface="Bookman Old Style" pitchFamily="18" charset="0"/>
              </a:rPr>
              <a:t>«Сорока-воровка»      </a:t>
            </a:r>
            <a:r>
              <a:rPr lang="ru-RU" i="1" dirty="0" smtClean="0">
                <a:latin typeface="Bookman Old Style" pitchFamily="18" charset="0"/>
              </a:rPr>
              <a:t>(издана в 1848 г.) рассказывала о неиссякаемых творческих силах и талантливости русского народа, о его стремлении к раскрепощению, о присущем простому русскому человеку сознании личного достоинства и независимости. С большой силой повесть раскрывала общую трагедию русского народа в условиях самодержавно-крепостнического строя.</a:t>
            </a:r>
          </a:p>
          <a:p>
            <a:pPr indent="457200"/>
            <a:r>
              <a:rPr lang="ru-RU" i="1" dirty="0" smtClean="0">
                <a:latin typeface="Bookman Old Style" pitchFamily="18" charset="0"/>
              </a:rPr>
              <a:t>1846  - повесть </a:t>
            </a:r>
            <a:r>
              <a:rPr lang="ru-RU" b="1" i="1" dirty="0" smtClean="0">
                <a:latin typeface="Bookman Old Style" pitchFamily="18" charset="0"/>
              </a:rPr>
              <a:t>«Доктор Крупов» </a:t>
            </a:r>
            <a:r>
              <a:rPr lang="ru-RU" i="1" dirty="0" smtClean="0">
                <a:latin typeface="Bookman Old Style" pitchFamily="18" charset="0"/>
              </a:rPr>
              <a:t>(издана в 1847 г.),написанная в форме записок врача, рисовала сатирические картины и образы русской крепостнической действительности. Глубокий и проникновенный психологический анализ, философские обобщения и социальная острота повести делают ее шедевром художественного творчества Герцена.</a:t>
            </a:r>
          </a:p>
          <a:p>
            <a:pPr indent="457200"/>
            <a:r>
              <a:rPr lang="ru-RU" i="1" dirty="0" smtClean="0">
                <a:latin typeface="Bookman Old Style" pitchFamily="18" charset="0"/>
              </a:rPr>
              <a:t>В январе 1847 г. преследуемый царским правительством, лишенный возможности вести революционную пропаганду, Герцен с семьей уехал за границу. </a:t>
            </a:r>
            <a:endParaRPr lang="ru-RU" i="1" dirty="0">
              <a:latin typeface="Bookman Old Style" pitchFamily="18" charset="0"/>
            </a:endParaRPr>
          </a:p>
        </p:txBody>
      </p:sp>
      <p:pic>
        <p:nvPicPr>
          <p:cNvPr id="26632" name="Picture 8" descr="http://t0.gstatic.com/images?q=tbn:ANd9GcSPWmhQ7GwG0UxmdtrHmzzmP8K3TpEAF0K7Capm-EdSYbrLRjWo"/>
          <p:cNvPicPr>
            <a:picLocks noChangeAspect="1" noChangeArrowheads="1"/>
          </p:cNvPicPr>
          <p:nvPr/>
        </p:nvPicPr>
        <p:blipFill>
          <a:blip r:embed="rId4" cstate="print">
            <a:duotone>
              <a:prstClr val="black"/>
              <a:srgbClr val="D9C3A5">
                <a:tint val="50000"/>
                <a:satMod val="180000"/>
              </a:srgbClr>
            </a:duotone>
          </a:blip>
          <a:srcRect l="7518"/>
          <a:stretch>
            <a:fillRect/>
          </a:stretch>
        </p:blipFill>
        <p:spPr bwMode="auto">
          <a:xfrm>
            <a:off x="857224" y="1000108"/>
            <a:ext cx="1285884" cy="1785950"/>
          </a:xfrm>
          <a:prstGeom prst="rect">
            <a:avLst/>
          </a:prstGeom>
          <a:solidFill>
            <a:srgbClr val="FFFFFF">
              <a:shade val="85000"/>
            </a:srgbClr>
          </a:solidFill>
          <a:ln w="3175" cap="rnd">
            <a:solidFill>
              <a:schemeClr val="tx1">
                <a:lumMod val="50000"/>
                <a:lumOff val="5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6634" name="Picture 10" descr="http://www.knigosklad.ru/rus/br475.jpg"/>
          <p:cNvPicPr>
            <a:picLocks noChangeAspect="1" noChangeArrowheads="1"/>
          </p:cNvPicPr>
          <p:nvPr/>
        </p:nvPicPr>
        <p:blipFill>
          <a:blip r:embed="rId5" cstate="print"/>
          <a:srcRect/>
          <a:stretch>
            <a:fillRect/>
          </a:stretch>
        </p:blipFill>
        <p:spPr bwMode="auto">
          <a:xfrm>
            <a:off x="500034" y="2714620"/>
            <a:ext cx="1643074" cy="19288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2861478" y="357166"/>
            <a:ext cx="3438714" cy="584775"/>
          </a:xfrm>
          <a:prstGeom prst="rect">
            <a:avLst/>
          </a:prstGeom>
        </p:spPr>
        <p:txBody>
          <a:bodyPr wrap="square">
            <a:spAutoFit/>
          </a:bodyPr>
          <a:lstStyle/>
          <a:p>
            <a:r>
              <a:rPr lang="ru-RU" sz="3200" b="1" i="1" dirty="0" smtClean="0">
                <a:solidFill>
                  <a:srgbClr val="7A1E1C"/>
                </a:solidFill>
                <a:latin typeface="Bookman Old Style" pitchFamily="18" charset="0"/>
              </a:rPr>
              <a:t>В эмиграции</a:t>
            </a:r>
            <a:endParaRPr lang="ru-RU" sz="3200" b="1" dirty="0">
              <a:solidFill>
                <a:srgbClr val="7A1E1C"/>
              </a:solidFill>
            </a:endParaRPr>
          </a:p>
        </p:txBody>
      </p:sp>
      <p:sp>
        <p:nvSpPr>
          <p:cNvPr id="10" name="Прямоугольник 9"/>
          <p:cNvSpPr/>
          <p:nvPr/>
        </p:nvSpPr>
        <p:spPr>
          <a:xfrm>
            <a:off x="785786" y="857232"/>
            <a:ext cx="5143536" cy="4524315"/>
          </a:xfrm>
          <a:prstGeom prst="rect">
            <a:avLst/>
          </a:prstGeom>
        </p:spPr>
        <p:txBody>
          <a:bodyPr wrap="square">
            <a:spAutoFit/>
          </a:bodyPr>
          <a:lstStyle/>
          <a:p>
            <a:endParaRPr lang="ru-RU" i="1" dirty="0" smtClean="0">
              <a:latin typeface="Bookman Old Style" pitchFamily="18" charset="0"/>
            </a:endParaRPr>
          </a:p>
          <a:p>
            <a:pPr indent="457200"/>
            <a:r>
              <a:rPr lang="ru-RU" i="1" dirty="0" smtClean="0">
                <a:latin typeface="Bookman Old Style" pitchFamily="18" charset="0"/>
              </a:rPr>
              <a:t>В Европе, куда Герцен отправился в 1847 г. после смерти отца, ему показалось, что мечты стали сбываться: в начале 1848 г. весть о Французской революции застала Герцена в Италии. Он отправился во Францию, увидеть все собственными глазами. Тогда, переживая увиденное, он запишет: «Я не умер, но я состарился». Он стал понимать «яснее и яснее, что революция должна быть побежденной». </a:t>
            </a:r>
            <a:br>
              <a:rPr lang="ru-RU" i="1" dirty="0" smtClean="0">
                <a:latin typeface="Bookman Old Style" pitchFamily="18" charset="0"/>
              </a:rPr>
            </a:br>
            <a:r>
              <a:rPr lang="ru-RU" i="1" dirty="0" smtClean="0">
                <a:latin typeface="Bookman Old Style" pitchFamily="18" charset="0"/>
              </a:rPr>
              <a:t>    В начале 50-х годов Швейцария стала для Герцена и его семьи вторым домом и в то же время местом, где происходят одна за другой семейные трагедии.</a:t>
            </a:r>
            <a:endParaRPr lang="ru-RU" i="1" dirty="0">
              <a:solidFill>
                <a:srgbClr val="FF0000"/>
              </a:solidFill>
              <a:latin typeface="Bookman Old Style" pitchFamily="18" charset="0"/>
            </a:endParaRPr>
          </a:p>
        </p:txBody>
      </p:sp>
      <p:pic>
        <p:nvPicPr>
          <p:cNvPr id="25602" name="Picture 2" descr="http://t2.gstatic.com/images?q=tbn:ANd9GcRemv8TZ9lrCH634EtZ9huWEs0XijDrdF5DuZO4hl7l6I1OXEjBRQ"/>
          <p:cNvPicPr>
            <a:picLocks noChangeAspect="1" noChangeArrowheads="1"/>
          </p:cNvPicPr>
          <p:nvPr/>
        </p:nvPicPr>
        <p:blipFill>
          <a:blip r:embed="rId3" cstate="print"/>
          <a:srcRect/>
          <a:stretch>
            <a:fillRect/>
          </a:stretch>
        </p:blipFill>
        <p:spPr bwMode="auto">
          <a:xfrm>
            <a:off x="6000760" y="1785926"/>
            <a:ext cx="2571768" cy="2714644"/>
          </a:xfrm>
          <a:prstGeom prst="rect">
            <a:avLst/>
          </a:prstGeom>
          <a:ln w="12700">
            <a:solidFill>
              <a:schemeClr val="accent3">
                <a:lumMod val="5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3931221" y="785794"/>
            <a:ext cx="4500594" cy="5909310"/>
          </a:xfrm>
          <a:prstGeom prst="rect">
            <a:avLst/>
          </a:prstGeom>
        </p:spPr>
        <p:txBody>
          <a:bodyPr wrap="square">
            <a:spAutoFit/>
          </a:bodyPr>
          <a:lstStyle/>
          <a:p>
            <a:pPr indent="457200"/>
            <a:r>
              <a:rPr lang="ru-RU" i="1" dirty="0" smtClean="0">
                <a:latin typeface="Bookman Old Style" pitchFamily="18" charset="0"/>
              </a:rPr>
              <a:t>Вместе с тем, Герцен пишет работу «С того берега», его признают лучшим публицистом Европы. 25 августа 1852 г. Герцен приехал в Лондон, страшно усталый после всех несчастий. Думал прожить не больше месяца, но ехать было некуда, а такого «отшельничества, как в Лондоне, я нигде больше не мог найти». Он впервые почувствовал себя совершенно свободным. Появилась мысль о том, что истина разрушает... </a:t>
            </a:r>
            <a:br>
              <a:rPr lang="ru-RU" i="1" dirty="0" smtClean="0">
                <a:latin typeface="Bookman Old Style" pitchFamily="18" charset="0"/>
              </a:rPr>
            </a:br>
            <a:r>
              <a:rPr lang="ru-RU" i="1" dirty="0" smtClean="0">
                <a:latin typeface="Bookman Old Style" pitchFamily="18" charset="0"/>
              </a:rPr>
              <a:t>      Герцен скептически относился к окружавшим его в Лондоне политическим эмигрантам. Для себя он понял: необходимо свободное, бесцензурное слово, гласность.</a:t>
            </a:r>
          </a:p>
          <a:p>
            <a:endParaRPr lang="ru-RU" dirty="0" smtClean="0">
              <a:latin typeface="Bookman Old Style" pitchFamily="18" charset="0"/>
            </a:endParaRPr>
          </a:p>
          <a:p>
            <a:endParaRPr lang="ru-RU" dirty="0"/>
          </a:p>
        </p:txBody>
      </p:sp>
      <p:pic>
        <p:nvPicPr>
          <p:cNvPr id="24578" name="Picture 2" descr="http://t3.gstatic.com/images?q=tbn:ANd9GcRk71awV8fRhStg25YuJ9PJ1KUcOKlG5HjEQG5gN3saifVgKSVj"/>
          <p:cNvPicPr>
            <a:picLocks noChangeAspect="1" noChangeArrowheads="1"/>
          </p:cNvPicPr>
          <p:nvPr/>
        </p:nvPicPr>
        <p:blipFill>
          <a:blip r:embed="rId3" cstate="print"/>
          <a:srcRect l="11279" t="6106" r="9774" b="9691"/>
          <a:stretch>
            <a:fillRect/>
          </a:stretch>
        </p:blipFill>
        <p:spPr bwMode="auto">
          <a:xfrm>
            <a:off x="571472" y="1928802"/>
            <a:ext cx="3286148"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928662" y="1142984"/>
            <a:ext cx="4071966" cy="4801314"/>
          </a:xfrm>
          <a:prstGeom prst="rect">
            <a:avLst/>
          </a:prstGeom>
        </p:spPr>
        <p:txBody>
          <a:bodyPr wrap="square">
            <a:spAutoFit/>
          </a:bodyPr>
          <a:lstStyle/>
          <a:p>
            <a:r>
              <a:rPr lang="ru-RU" i="1" dirty="0" smtClean="0">
                <a:ln w="6350">
                  <a:solidFill>
                    <a:schemeClr val="tx1"/>
                  </a:solidFill>
                </a:ln>
                <a:solidFill>
                  <a:srgbClr val="C00000"/>
                </a:solidFill>
                <a:latin typeface="Bookman Old Style" pitchFamily="18" charset="0"/>
              </a:rPr>
              <a:t>«Полярная звезда»</a:t>
            </a:r>
            <a:endParaRPr lang="ru-RU" dirty="0" smtClean="0">
              <a:solidFill>
                <a:srgbClr val="C00000"/>
              </a:solidFill>
            </a:endParaRPr>
          </a:p>
          <a:p>
            <a:pPr indent="457200"/>
            <a:r>
              <a:rPr lang="ru-RU" i="1" dirty="0" smtClean="0">
                <a:latin typeface="Bookman Old Style" pitchFamily="18" charset="0"/>
              </a:rPr>
              <a:t>На собственные деньги Герцен организует в Лондоне первую русскую типографию. «Неужели нам нечего сказать? Дома нет места свободной русской речи, она может раздаваться здесь. Открытая, вольная речь - великое дело, недаром за нее люди отдают жизнь. Если мы будем довольствоваться безвольным ропотом, тогда долго еще не придут для России светлые дни». </a:t>
            </a:r>
            <a:br>
              <a:rPr lang="ru-RU" i="1" dirty="0" smtClean="0">
                <a:latin typeface="Bookman Old Style" pitchFamily="18" charset="0"/>
              </a:rPr>
            </a:br>
            <a:r>
              <a:rPr lang="ru-RU" i="1" dirty="0" smtClean="0">
                <a:latin typeface="Bookman Old Style" pitchFamily="18" charset="0"/>
              </a:rPr>
              <a:t>К лондонскому затворнику приехали Огарев с супругой Натальей Тучковой.</a:t>
            </a:r>
          </a:p>
        </p:txBody>
      </p:sp>
      <p:sp>
        <p:nvSpPr>
          <p:cNvPr id="10" name="Прямоугольник 9"/>
          <p:cNvSpPr/>
          <p:nvPr/>
        </p:nvSpPr>
        <p:spPr>
          <a:xfrm>
            <a:off x="2357422" y="357166"/>
            <a:ext cx="4500594" cy="584775"/>
          </a:xfrm>
          <a:prstGeom prst="rect">
            <a:avLst/>
          </a:prstGeom>
        </p:spPr>
        <p:txBody>
          <a:bodyPr wrap="square">
            <a:spAutoFit/>
          </a:bodyPr>
          <a:lstStyle/>
          <a:p>
            <a:r>
              <a:rPr lang="ru-RU" sz="3200" b="1" i="1" dirty="0" smtClean="0">
                <a:solidFill>
                  <a:srgbClr val="7A1E1C"/>
                </a:solidFill>
                <a:latin typeface="Bookman Old Style" pitchFamily="18" charset="0"/>
              </a:rPr>
              <a:t>Издательское дело</a:t>
            </a:r>
          </a:p>
        </p:txBody>
      </p:sp>
      <p:pic>
        <p:nvPicPr>
          <p:cNvPr id="23554" name="Picture 2" descr="PolarStar(Hertzen) title page 1855.jpg"/>
          <p:cNvPicPr>
            <a:picLocks noChangeAspect="1" noChangeArrowheads="1"/>
          </p:cNvPicPr>
          <p:nvPr/>
        </p:nvPicPr>
        <p:blipFill>
          <a:blip r:embed="rId3" cstate="print">
            <a:duotone>
              <a:prstClr val="black"/>
              <a:schemeClr val="accent6">
                <a:tint val="45000"/>
                <a:satMod val="400000"/>
              </a:schemeClr>
            </a:duotone>
            <a:lum bright="-6000" contrast="-6000"/>
          </a:blip>
          <a:srcRect/>
          <a:stretch>
            <a:fillRect/>
          </a:stretch>
        </p:blipFill>
        <p:spPr bwMode="auto">
          <a:xfrm>
            <a:off x="5643570" y="1357298"/>
            <a:ext cx="2438400" cy="4019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714348" y="571480"/>
            <a:ext cx="8001056" cy="4801314"/>
          </a:xfrm>
          <a:prstGeom prst="rect">
            <a:avLst/>
          </a:prstGeom>
        </p:spPr>
        <p:txBody>
          <a:bodyPr wrap="square">
            <a:spAutoFit/>
          </a:bodyPr>
          <a:lstStyle/>
          <a:p>
            <a:pPr indent="457200"/>
            <a:r>
              <a:rPr lang="ru-RU" i="1" dirty="0" smtClean="0">
                <a:latin typeface="Bookman Old Style" pitchFamily="18" charset="0"/>
              </a:rPr>
              <a:t>Огарев привез весть о смерти царя Николая. Со смертью Николая закончилась некая дуэль, длившаяся меж ним и Герценом на протяжении тридцати лет. </a:t>
            </a:r>
            <a:br>
              <a:rPr lang="ru-RU" i="1" dirty="0" smtClean="0">
                <a:latin typeface="Bookman Old Style" pitchFamily="18" charset="0"/>
              </a:rPr>
            </a:br>
            <a:r>
              <a:rPr lang="ru-RU" i="1" dirty="0" smtClean="0">
                <a:latin typeface="Bookman Old Style" pitchFamily="18" charset="0"/>
              </a:rPr>
              <a:t>     Николай ушел и тут же взошла «Полярная звезда». Идея возобновить это, начатое еще Кондратием Рылеевым издание, причем в день годовщины его казни, пришла Герцену в голову сразу же после известия о кончине монарха. Отныне пять заветных профилей (казнённых декабристов) будут олицетворять надежду и свободу. </a:t>
            </a:r>
          </a:p>
          <a:p>
            <a:pPr indent="457200"/>
            <a:r>
              <a:rPr lang="ru-RU" i="1" dirty="0" smtClean="0">
                <a:latin typeface="Bookman Old Style" pitchFamily="18" charset="0"/>
              </a:rPr>
              <a:t>Герцен продолжил традицию. Если при Рылееве в альманахе печатались вольнолюбивые стихи Пушкина, он первым делом публикует записки декабристов и открытое письмо императору Александру Второму, говорит, что власть может направить свою мощь на благодетельные реформы, впервые на русском языке печатает письмо Белинского к Гоголю, публикует главы из своей книги жизни «Былое и думы». </a:t>
            </a:r>
            <a:br>
              <a:rPr lang="ru-RU" i="1" dirty="0" smtClean="0">
                <a:latin typeface="Bookman Old Style" pitchFamily="18" charset="0"/>
              </a:rPr>
            </a:br>
            <a:endParaRPr lang="ru-RU" dirty="0" smtClean="0"/>
          </a:p>
        </p:txBody>
      </p:sp>
      <p:pic>
        <p:nvPicPr>
          <p:cNvPr id="22532" name="Picture 4" descr="http://t3.gstatic.com/images?q=tbn:ANd9GcSx9ijwyzdf5Txl8uw2vUicQha2nxymRwQS-JyM2SM4wAo82row"/>
          <p:cNvPicPr>
            <a:picLocks noChangeAspect="1" noChangeArrowheads="1"/>
          </p:cNvPicPr>
          <p:nvPr/>
        </p:nvPicPr>
        <p:blipFill>
          <a:blip r:embed="rId3" cstate="print">
            <a:duotone>
              <a:prstClr val="black"/>
              <a:srgbClr val="D9C3A5">
                <a:tint val="50000"/>
                <a:satMod val="180000"/>
              </a:srgbClr>
            </a:duotone>
            <a:lum bright="13000" contrast="50000"/>
          </a:blip>
          <a:srcRect l="8559" t="2979" r="8578" b="4572"/>
          <a:stretch>
            <a:fillRect/>
          </a:stretch>
        </p:blipFill>
        <p:spPr bwMode="auto">
          <a:xfrm rot="20920775">
            <a:off x="4773325" y="4993849"/>
            <a:ext cx="2255631" cy="1541125"/>
          </a:xfrm>
          <a:prstGeom prst="rect">
            <a:avLst/>
          </a:prstGeom>
          <a:ln w="3175">
            <a:solidFill>
              <a:schemeClr val="bg2">
                <a:lumMod val="5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9" name="Прямоугольник 8"/>
          <p:cNvSpPr/>
          <p:nvPr/>
        </p:nvSpPr>
        <p:spPr>
          <a:xfrm>
            <a:off x="3000364" y="671691"/>
            <a:ext cx="5500726" cy="5909310"/>
          </a:xfrm>
          <a:prstGeom prst="rect">
            <a:avLst/>
          </a:prstGeom>
        </p:spPr>
        <p:txBody>
          <a:bodyPr wrap="square">
            <a:spAutoFit/>
          </a:bodyPr>
          <a:lstStyle/>
          <a:p>
            <a:r>
              <a:rPr lang="ru-RU" i="1" dirty="0" smtClean="0">
                <a:latin typeface="Bookman Old Style" pitchFamily="18" charset="0"/>
              </a:rPr>
              <a:t>    Кому-то из читателей не понравился эпиграф альманаха, которым стала фраза сказанная Пушкиным: «Да здравствует разум!». На что Герцен отвечает: «А мне кажется, что это единственный возглас, который остался неизношенным после воззваний красных, трехцветных, синих и белых. Во имя разума, во имя света, и только во имя их </a:t>
            </a:r>
            <a:r>
              <a:rPr lang="ru-RU" i="1" dirty="0" err="1" smtClean="0">
                <a:latin typeface="Bookman Old Style" pitchFamily="18" charset="0"/>
              </a:rPr>
              <a:t>победится</a:t>
            </a:r>
            <a:r>
              <a:rPr lang="ru-RU" i="1" dirty="0" smtClean="0">
                <a:latin typeface="Bookman Old Style" pitchFamily="18" charset="0"/>
              </a:rPr>
              <a:t> тьма». Герцен четко продумал схему распространения альманаха: готовая продукция контрабандой провозилась через границу в чемодане с двойным дном или даже внутри бюстов императора Николая. А вся корреспонденция из России и Лондона шла в Париж на имя старой знакомой - Марии </a:t>
            </a:r>
            <a:r>
              <a:rPr lang="ru-RU" i="1" dirty="0" err="1" smtClean="0">
                <a:latin typeface="Bookman Old Style" pitchFamily="18" charset="0"/>
              </a:rPr>
              <a:t>Рейхель</a:t>
            </a:r>
            <a:r>
              <a:rPr lang="ru-RU" i="1" dirty="0" smtClean="0">
                <a:latin typeface="Bookman Old Style" pitchFamily="18" charset="0"/>
              </a:rPr>
              <a:t>. Герцен так засекретил своих корреспондентов, что имена некоторых не разгадали и по сей день.</a:t>
            </a:r>
          </a:p>
          <a:p>
            <a:r>
              <a:rPr lang="ru-RU" i="1" dirty="0" smtClean="0">
                <a:latin typeface="Bookman Old Style" pitchFamily="18" charset="0"/>
              </a:rPr>
              <a:t/>
            </a:r>
            <a:br>
              <a:rPr lang="ru-RU" i="1" dirty="0" smtClean="0">
                <a:latin typeface="Bookman Old Style" pitchFamily="18" charset="0"/>
              </a:rPr>
            </a:br>
            <a:endParaRPr lang="ru-RU" dirty="0"/>
          </a:p>
        </p:txBody>
      </p:sp>
      <p:pic>
        <p:nvPicPr>
          <p:cNvPr id="64514" name="Picture 2" descr="http://t1.gstatic.com/images?q=tbn:ANd9GcTb_Vlo02p56U4QMaNYR9sY9rSZWxPk40pPAlTNNuwihk0BeDco"/>
          <p:cNvPicPr>
            <a:picLocks noChangeAspect="1" noChangeArrowheads="1"/>
          </p:cNvPicPr>
          <p:nvPr/>
        </p:nvPicPr>
        <p:blipFill>
          <a:blip r:embed="rId3" cstate="print"/>
          <a:srcRect b="6383"/>
          <a:stretch>
            <a:fillRect/>
          </a:stretch>
        </p:blipFill>
        <p:spPr bwMode="auto">
          <a:xfrm>
            <a:off x="642910" y="1643050"/>
            <a:ext cx="2214578" cy="3143272"/>
          </a:xfrm>
          <a:prstGeom prst="rect">
            <a:avLst/>
          </a:prstGeom>
          <a:ln>
            <a:solidFill>
              <a:schemeClr val="tx2">
                <a:lumMod val="60000"/>
                <a:lumOff val="4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785786" y="2428868"/>
            <a:ext cx="7643866" cy="3416320"/>
          </a:xfrm>
          <a:prstGeom prst="rect">
            <a:avLst/>
          </a:prstGeom>
        </p:spPr>
        <p:txBody>
          <a:bodyPr wrap="square">
            <a:spAutoFit/>
          </a:bodyPr>
          <a:lstStyle/>
          <a:p>
            <a:r>
              <a:rPr lang="ru-RU" i="1" dirty="0" smtClean="0">
                <a:ln w="6350">
                  <a:solidFill>
                    <a:schemeClr val="tx1"/>
                  </a:solidFill>
                </a:ln>
                <a:solidFill>
                  <a:srgbClr val="C00000"/>
                </a:solidFill>
                <a:latin typeface="Bookman Old Style" pitchFamily="18" charset="0"/>
              </a:rPr>
              <a:t>«Колокол»</a:t>
            </a:r>
          </a:p>
          <a:p>
            <a:pPr indent="457200"/>
            <a:r>
              <a:rPr lang="ru-RU" i="1" dirty="0" smtClean="0">
                <a:latin typeface="Bookman Old Style" pitchFamily="18" charset="0"/>
              </a:rPr>
              <a:t>Журнал был основан в 1857 году. </a:t>
            </a:r>
            <a:r>
              <a:rPr lang="ru-RU" i="1" dirty="0" smtClean="0">
                <a:latin typeface="Bookman Old Style" pitchFamily="18" charset="0"/>
              </a:rPr>
              <a:t>Идея издания журнала принадлежала Натальи Тучковой (жене Огарева). Она решила, что неплохо было бы издавать приложение к «Полярной звезде». Встал вопрос о названии и решили назвать «Колокол».</a:t>
            </a:r>
          </a:p>
          <a:p>
            <a:pPr indent="457200"/>
            <a:r>
              <a:rPr lang="ru-RU" i="1" dirty="0" smtClean="0">
                <a:latin typeface="Bookman Old Style" pitchFamily="18" charset="0"/>
              </a:rPr>
              <a:t>"Колокол!" А мы с Огаревым будем звонарями! "Колокол" будет посвящен только русским интересам, все пойдет под "Колокол": нелепый указ или гонения раскольников, воровство садовников или невежество Сената, смешное, преступное, злонамеренное, все, а потому обращаемся к соотечественникам, делящим нашу любовь к России, и просим не только слушать наш "Колокол", но и самим звонить в него». </a:t>
            </a:r>
            <a:endParaRPr lang="ru-RU" i="1" dirty="0" smtClean="0">
              <a:solidFill>
                <a:srgbClr val="FF0000"/>
              </a:solidFill>
              <a:latin typeface="Bookman Old Style" pitchFamily="18" charset="0"/>
            </a:endParaRPr>
          </a:p>
        </p:txBody>
      </p:sp>
      <p:pic>
        <p:nvPicPr>
          <p:cNvPr id="20482" name="Picture 2" descr="http://www.sensusnovus.ru/uploads/2012/03/gercen-kolokol-545x209.jpg"/>
          <p:cNvPicPr>
            <a:picLocks noChangeAspect="1" noChangeArrowheads="1"/>
          </p:cNvPicPr>
          <p:nvPr/>
        </p:nvPicPr>
        <p:blipFill>
          <a:blip r:embed="rId3" cstate="print">
            <a:duotone>
              <a:prstClr val="black"/>
              <a:schemeClr val="accent6">
                <a:tint val="45000"/>
                <a:satMod val="400000"/>
              </a:schemeClr>
            </a:duotone>
            <a:lum bright="11000" contrast="-6000"/>
          </a:blip>
          <a:srcRect/>
          <a:stretch>
            <a:fillRect/>
          </a:stretch>
        </p:blipFill>
        <p:spPr bwMode="auto">
          <a:xfrm>
            <a:off x="1979712" y="705802"/>
            <a:ext cx="5544616" cy="1643075"/>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928662" y="1214422"/>
            <a:ext cx="7500990" cy="3139321"/>
          </a:xfrm>
          <a:prstGeom prst="rect">
            <a:avLst/>
          </a:prstGeom>
        </p:spPr>
        <p:txBody>
          <a:bodyPr wrap="square">
            <a:spAutoFit/>
          </a:bodyPr>
          <a:lstStyle/>
          <a:p>
            <a:pPr indent="457200"/>
            <a:r>
              <a:rPr lang="ru-RU" i="1" dirty="0" smtClean="0">
                <a:latin typeface="Bookman Old Style" pitchFamily="18" charset="0"/>
              </a:rPr>
              <a:t>Журнал выходил в размере 8 страниц ин-кварто, сначала раз в месяц, а с 1859 г. 1 и 15 числа каждого месяца. </a:t>
            </a:r>
          </a:p>
          <a:p>
            <a:pPr indent="457200"/>
            <a:r>
              <a:rPr lang="ru-RU" i="1" dirty="0" smtClean="0">
                <a:latin typeface="Bookman Old Style" pitchFamily="18" charset="0"/>
              </a:rPr>
              <a:t>Сотрудниками «Колокола», первое лучшее его время, были такие люди, как  И. С. Тургенев  и Н. И. </a:t>
            </a:r>
            <a:r>
              <a:rPr lang="ru-RU" i="1" dirty="0" err="1" smtClean="0">
                <a:latin typeface="Bookman Old Style" pitchFamily="18" charset="0"/>
              </a:rPr>
              <a:t>Кавелин</a:t>
            </a:r>
            <a:r>
              <a:rPr lang="ru-RU" i="1" dirty="0" smtClean="0">
                <a:latin typeface="Bookman Old Style" pitchFamily="18" charset="0"/>
              </a:rPr>
              <a:t>,                      И. А. Аксаков, Ю. Ф. Самарин,  А. И. Кошелев, С. П. Мельгунов, С. П. Боткин и многие другие. </a:t>
            </a:r>
          </a:p>
          <a:p>
            <a:r>
              <a:rPr lang="ru-RU" dirty="0" smtClean="0"/>
              <a:t/>
            </a:r>
            <a:br>
              <a:rPr lang="ru-RU" dirty="0" smtClean="0"/>
            </a:br>
            <a:endParaRPr lang="ru-RU" dirty="0" smtClean="0"/>
          </a:p>
          <a:p>
            <a:endParaRPr lang="ru-RU" i="1" dirty="0" smtClean="0">
              <a:latin typeface="Bookman Old Style" pitchFamily="18" charset="0"/>
            </a:endParaRPr>
          </a:p>
          <a:p>
            <a:r>
              <a:rPr lang="ru-RU" dirty="0" smtClean="0"/>
              <a:t/>
            </a:r>
            <a:br>
              <a:rPr lang="ru-RU" dirty="0" smtClean="0"/>
            </a:br>
            <a:endParaRPr lang="ru-RU" dirty="0"/>
          </a:p>
        </p:txBody>
      </p:sp>
      <p:pic>
        <p:nvPicPr>
          <p:cNvPr id="19458" name="Picture 2" descr="Зажим для бумаг в форме колокола, принадлежавший А. И. Герцену"/>
          <p:cNvPicPr>
            <a:picLocks noChangeAspect="1" noChangeArrowheads="1"/>
          </p:cNvPicPr>
          <p:nvPr/>
        </p:nvPicPr>
        <p:blipFill>
          <a:blip r:embed="rId3" cstate="print">
            <a:duotone>
              <a:prstClr val="black"/>
              <a:schemeClr val="accent6">
                <a:tint val="45000"/>
                <a:satMod val="400000"/>
              </a:schemeClr>
            </a:duotone>
            <a:lum bright="2000" contrast="1000"/>
          </a:blip>
          <a:srcRect/>
          <a:stretch>
            <a:fillRect/>
          </a:stretch>
        </p:blipFill>
        <p:spPr bwMode="auto">
          <a:xfrm>
            <a:off x="4170205" y="3143248"/>
            <a:ext cx="3429024" cy="30003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pic>
        <p:nvPicPr>
          <p:cNvPr id="10" name="Рисунок 9" descr="http://www.herzenlib.ru/booklovers/images/n20110429_004.jpg"/>
          <p:cNvPicPr/>
          <p:nvPr/>
        </p:nvPicPr>
        <p:blipFill>
          <a:blip r:embed="rId3" cstate="print">
            <a:grayscl/>
            <a:lum bright="-6000" contrast="16000"/>
          </a:blip>
          <a:srcRect l="32353" t="10345" r="20588" b="34482"/>
          <a:stretch>
            <a:fillRect/>
          </a:stretch>
        </p:blipFill>
        <p:spPr bwMode="auto">
          <a:xfrm>
            <a:off x="6143636" y="1071546"/>
            <a:ext cx="2143140" cy="2286016"/>
          </a:xfrm>
          <a:prstGeom prst="rect">
            <a:avLst/>
          </a:prstGeom>
          <a:ln>
            <a:noFill/>
          </a:ln>
          <a:effectLst>
            <a:outerShdw blurRad="292100" dist="139700" dir="2700000" algn="tl" rotWithShape="0">
              <a:srgbClr val="333333">
                <a:alpha val="65000"/>
              </a:srgbClr>
            </a:outerShdw>
          </a:effectLst>
        </p:spPr>
      </p:pic>
      <p:sp>
        <p:nvSpPr>
          <p:cNvPr id="13" name="Прямоугольник 12"/>
          <p:cNvSpPr/>
          <p:nvPr/>
        </p:nvSpPr>
        <p:spPr>
          <a:xfrm>
            <a:off x="857224" y="1000108"/>
            <a:ext cx="5286412" cy="4801314"/>
          </a:xfrm>
          <a:prstGeom prst="rect">
            <a:avLst/>
          </a:prstGeom>
        </p:spPr>
        <p:txBody>
          <a:bodyPr wrap="square">
            <a:spAutoFit/>
          </a:bodyPr>
          <a:lstStyle/>
          <a:p>
            <a:pPr indent="457200"/>
            <a:r>
              <a:rPr lang="ru-RU" i="1" dirty="0" smtClean="0">
                <a:latin typeface="Bookman Old Style" pitchFamily="18" charset="0"/>
              </a:rPr>
              <a:t>Мальчик получил классическое домашнее образование. </a:t>
            </a:r>
          </a:p>
          <a:p>
            <a:pPr indent="457200"/>
            <a:r>
              <a:rPr lang="ru-RU" i="1" dirty="0" smtClean="0">
                <a:latin typeface="Bookman Old Style" pitchFamily="18" charset="0"/>
              </a:rPr>
              <a:t>В </a:t>
            </a:r>
            <a:r>
              <a:rPr lang="ru-RU" i="1" dirty="0" smtClean="0">
                <a:latin typeface="Bookman Old Style" pitchFamily="18" charset="0"/>
              </a:rPr>
              <a:t>семье </a:t>
            </a:r>
            <a:r>
              <a:rPr lang="ru-RU" i="1" dirty="0" smtClean="0">
                <a:latin typeface="Bookman Old Style" pitchFamily="18" charset="0"/>
              </a:rPr>
              <a:t>была богатая библиотека, состоявшая почти исключительно из сочинений французских писателей XVIII в., и в ней мальчик ориентировался вполне свободно. </a:t>
            </a:r>
          </a:p>
          <a:p>
            <a:pPr indent="457200"/>
            <a:r>
              <a:rPr lang="ru-RU" i="1" dirty="0" smtClean="0">
                <a:latin typeface="Bookman Old Style" pitchFamily="18" charset="0"/>
              </a:rPr>
              <a:t>В детстве книги были единственными друзьями Герцена. Французские романы, комедии Бомарше, </a:t>
            </a:r>
            <a:r>
              <a:rPr lang="ru-RU" i="1" dirty="0" err="1" smtClean="0">
                <a:latin typeface="Bookman Old Style" pitchFamily="18" charset="0"/>
              </a:rPr>
              <a:t>Коцебу</a:t>
            </a:r>
            <a:r>
              <a:rPr lang="ru-RU" i="1" dirty="0" smtClean="0">
                <a:latin typeface="Bookman Old Style" pitchFamily="18" charset="0"/>
              </a:rPr>
              <a:t>, произведения Гёте, Шиллера с ранних лет </a:t>
            </a:r>
            <a:r>
              <a:rPr lang="ru-RU" i="1" dirty="0" smtClean="0">
                <a:latin typeface="Bookman Old Style" pitchFamily="18" charset="0"/>
              </a:rPr>
              <a:t>воспитывали </a:t>
            </a:r>
            <a:r>
              <a:rPr lang="ru-RU" i="1" dirty="0" smtClean="0">
                <a:latin typeface="Bookman Old Style" pitchFamily="18" charset="0"/>
              </a:rPr>
              <a:t>мальчика в восторженном, сентиментально-романтическом тоне. Систематических занятий не было, но гувернёры  —  французы и немцы  —  дали мальчику твёрдое знание иностранных языков. </a:t>
            </a:r>
            <a:endParaRPr lang="ru-RU" i="1" dirty="0">
              <a:latin typeface="Bookman Old Style" pitchFamily="18" charset="0"/>
            </a:endParaRPr>
          </a:p>
        </p:txBody>
      </p:sp>
      <p:sp>
        <p:nvSpPr>
          <p:cNvPr id="5" name="TextBox 4"/>
          <p:cNvSpPr txBox="1"/>
          <p:nvPr/>
        </p:nvSpPr>
        <p:spPr>
          <a:xfrm>
            <a:off x="5929322" y="3357562"/>
            <a:ext cx="2638864" cy="584775"/>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Портрет А.И. Герцена</a:t>
            </a:r>
          </a:p>
          <a:p>
            <a:pPr algn="ctr"/>
            <a:r>
              <a:rPr lang="ru-RU" sz="1600" i="1" dirty="0" smtClean="0">
                <a:solidFill>
                  <a:srgbClr val="682804"/>
                </a:solidFill>
                <a:latin typeface="Bookman Old Style" pitchFamily="18" charset="0"/>
              </a:rPr>
              <a:t>в детстве</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1115616" y="332656"/>
            <a:ext cx="6786610" cy="584775"/>
          </a:xfrm>
          <a:prstGeom prst="rect">
            <a:avLst/>
          </a:prstGeom>
        </p:spPr>
        <p:txBody>
          <a:bodyPr wrap="square">
            <a:spAutoFit/>
          </a:bodyPr>
          <a:lstStyle/>
          <a:p>
            <a:pPr algn="ctr"/>
            <a:r>
              <a:rPr lang="ru-RU" sz="3200" b="1" i="1" dirty="0" smtClean="0">
                <a:solidFill>
                  <a:srgbClr val="7A1E1C"/>
                </a:solidFill>
                <a:latin typeface="Bookman Old Style" pitchFamily="18" charset="0"/>
              </a:rPr>
              <a:t>Мемуары</a:t>
            </a:r>
          </a:p>
        </p:txBody>
      </p:sp>
      <p:sp>
        <p:nvSpPr>
          <p:cNvPr id="10" name="Прямоугольник 9"/>
          <p:cNvSpPr/>
          <p:nvPr/>
        </p:nvSpPr>
        <p:spPr>
          <a:xfrm>
            <a:off x="1148179" y="699401"/>
            <a:ext cx="6072230" cy="5632311"/>
          </a:xfrm>
          <a:prstGeom prst="rect">
            <a:avLst/>
          </a:prstGeom>
        </p:spPr>
        <p:txBody>
          <a:bodyPr wrap="square">
            <a:spAutoFit/>
          </a:bodyPr>
          <a:lstStyle/>
          <a:p>
            <a:r>
              <a:rPr lang="ru-RU" i="1" dirty="0" smtClean="0">
                <a:ln w="6350">
                  <a:solidFill>
                    <a:schemeClr val="tx1"/>
                  </a:solidFill>
                </a:ln>
                <a:solidFill>
                  <a:srgbClr val="C00000"/>
                </a:solidFill>
                <a:latin typeface="Bookman Old Style" pitchFamily="18" charset="0"/>
              </a:rPr>
              <a:t>«Былое и думы»</a:t>
            </a:r>
            <a:endParaRPr lang="ru-RU" dirty="0" smtClean="0">
              <a:solidFill>
                <a:srgbClr val="C00000"/>
              </a:solidFill>
            </a:endParaRPr>
          </a:p>
          <a:p>
            <a:pPr indent="457200"/>
            <a:r>
              <a:rPr lang="ru-RU" i="1" dirty="0" smtClean="0">
                <a:latin typeface="Bookman Old Style" pitchFamily="18" charset="0"/>
              </a:rPr>
              <a:t>С 1852-68  гг. пишет мемуары «Былое и думы» , которые занимают центральное место в литературно-художественном наследии Герцена. Свыше 15 лет напряженного труда посвятил Герцен созданию произведения, ставшего художественной летописью общественной жизни и революционной борьбы в России и Западной Европе — от восстания декабристов и московских студенческих кружков 30-х гг. до кануна Парижской коммуны. Среди художественных автобиографий всей мировой литературы XIX в. «Былое и думы» не имеют равного себе произведения по широте охвата изображаемой действительности, глубине и революционной смелости мысли, предельной искренности повествования, яркости и совершенству образов. Александр Иванович выступает в этой книге как политический боец и первоклассный художник слова. </a:t>
            </a:r>
            <a:endParaRPr lang="ru-RU" i="1" dirty="0">
              <a:latin typeface="Bookman Old Style" pitchFamily="18" charset="0"/>
            </a:endParaRPr>
          </a:p>
        </p:txBody>
      </p:sp>
      <p:pic>
        <p:nvPicPr>
          <p:cNvPr id="11" name="Picture 6" descr="http://t2.gstatic.com/images?q=tbn:ANd9GcR5ylq7YUDLQ7CWmwFDoFfZHuLsLJUoX5GCoVd4Bk57Mq6H4T6y"/>
          <p:cNvPicPr>
            <a:picLocks noChangeAspect="1" noChangeArrowheads="1"/>
          </p:cNvPicPr>
          <p:nvPr/>
        </p:nvPicPr>
        <p:blipFill>
          <a:blip r:embed="rId3" cstate="print"/>
          <a:srcRect/>
          <a:stretch>
            <a:fillRect/>
          </a:stretch>
        </p:blipFill>
        <p:spPr bwMode="auto">
          <a:xfrm>
            <a:off x="7003684" y="2060848"/>
            <a:ext cx="1656184" cy="2403574"/>
          </a:xfrm>
          <a:prstGeom prst="rect">
            <a:avLst/>
          </a:prstGeom>
          <a:solidFill>
            <a:srgbClr val="FFFFFF">
              <a:shade val="85000"/>
            </a:srgbClr>
          </a:solidFill>
          <a:ln w="3175"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977989" y="928670"/>
            <a:ext cx="4357718" cy="4801314"/>
          </a:xfrm>
          <a:prstGeom prst="rect">
            <a:avLst/>
          </a:prstGeom>
        </p:spPr>
        <p:txBody>
          <a:bodyPr wrap="square">
            <a:spAutoFit/>
          </a:bodyPr>
          <a:lstStyle/>
          <a:p>
            <a:r>
              <a:rPr lang="ru-RU" i="1" dirty="0" smtClean="0">
                <a:latin typeface="Bookman Old Style" pitchFamily="18" charset="0"/>
              </a:rPr>
              <a:t>    В повествовании органически сочетаются события личной жизни автора с явлениями общественно-политического характера; мемуары запечатлели живой образ русского революционера в его борьбе против самодержавия и крепостничества. Возникнув из страстного желания писателя рассказать правду о своей тяжелой семейной драме, «Былое и думы» вышли за пределы первоначального замысла и стали художественным обобщением эпохи, по выражению Герцена, «отражением истории в человеке, случайно попавшемся на ее дороге». </a:t>
            </a:r>
            <a:endParaRPr lang="ru-RU" i="1" dirty="0">
              <a:latin typeface="Bookman Old Style" pitchFamily="18" charset="0"/>
            </a:endParaRPr>
          </a:p>
        </p:txBody>
      </p:sp>
      <p:pic>
        <p:nvPicPr>
          <p:cNvPr id="17410" name="Picture 2" descr="http://t3.gstatic.com/images?q=tbn:ANd9GcSkbN8acbi2QXJYKM4jOCjz_1O4WpPpMYCfSKxXFfe8LhbcFc1h"/>
          <p:cNvPicPr>
            <a:picLocks noChangeAspect="1" noChangeArrowheads="1"/>
          </p:cNvPicPr>
          <p:nvPr/>
        </p:nvPicPr>
        <p:blipFill>
          <a:blip r:embed="rId3" cstate="print">
            <a:duotone>
              <a:prstClr val="black"/>
              <a:srgbClr val="D9C3A5">
                <a:tint val="50000"/>
                <a:satMod val="180000"/>
              </a:srgbClr>
            </a:duotone>
            <a:lum bright="28000" contrast="31000"/>
          </a:blip>
          <a:srcRect l="11583" t="7732" r="7335" b="7216"/>
          <a:stretch>
            <a:fillRect/>
          </a:stretch>
        </p:blipFill>
        <p:spPr bwMode="auto">
          <a:xfrm rot="20810921">
            <a:off x="675501" y="1859391"/>
            <a:ext cx="2866853" cy="225691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1" name="Прямоугольник 10"/>
          <p:cNvSpPr/>
          <p:nvPr/>
        </p:nvSpPr>
        <p:spPr>
          <a:xfrm>
            <a:off x="1098371" y="581009"/>
            <a:ext cx="7643834" cy="584775"/>
          </a:xfrm>
          <a:prstGeom prst="rect">
            <a:avLst/>
          </a:prstGeom>
        </p:spPr>
        <p:txBody>
          <a:bodyPr wrap="square">
            <a:spAutoFit/>
          </a:bodyPr>
          <a:lstStyle/>
          <a:p>
            <a:r>
              <a:rPr lang="ru-RU" sz="3200" b="1" i="1" dirty="0" smtClean="0">
                <a:solidFill>
                  <a:srgbClr val="7A1E1C"/>
                </a:solidFill>
                <a:latin typeface="Bookman Old Style" pitchFamily="18" charset="0"/>
              </a:rPr>
              <a:t>Революционная деятельность</a:t>
            </a:r>
            <a:endParaRPr lang="ru-RU" sz="3200" b="1" dirty="0">
              <a:solidFill>
                <a:srgbClr val="7A1E1C"/>
              </a:solidFill>
            </a:endParaRPr>
          </a:p>
        </p:txBody>
      </p:sp>
      <p:sp>
        <p:nvSpPr>
          <p:cNvPr id="12" name="Прямоугольник 11"/>
          <p:cNvSpPr/>
          <p:nvPr/>
        </p:nvSpPr>
        <p:spPr>
          <a:xfrm>
            <a:off x="755913" y="1138658"/>
            <a:ext cx="6072230" cy="5078313"/>
          </a:xfrm>
          <a:prstGeom prst="rect">
            <a:avLst/>
          </a:prstGeom>
        </p:spPr>
        <p:txBody>
          <a:bodyPr wrap="square">
            <a:spAutoFit/>
          </a:bodyPr>
          <a:lstStyle/>
          <a:p>
            <a:pPr indent="457200"/>
            <a:r>
              <a:rPr lang="ru-RU" i="1" dirty="0" smtClean="0">
                <a:latin typeface="Bookman Old Style" pitchFamily="18" charset="0"/>
              </a:rPr>
              <a:t>В 60-х гг. Александр Иванович Герцен окончательно пришел в лагерь русской революционной демократии. Убедившись на опыте освободительной борьбы русского крестьянства в период революционной ситуации 1859—61 гг. в силе революционного народа, он «безбоязненно стал на сторону революционной демократии против либерализма» (Полн. собр. соч., т. 18, с. 14). </a:t>
            </a:r>
          </a:p>
          <a:p>
            <a:pPr indent="457200"/>
            <a:r>
              <a:rPr lang="ru-RU" i="1" dirty="0" smtClean="0">
                <a:latin typeface="Bookman Old Style" pitchFamily="18" charset="0"/>
              </a:rPr>
              <a:t>Герцен разоблачал грабительский характер «освобождения» крестьян в России. С большой силой звал народные массы к революционной активности и протесту.</a:t>
            </a:r>
          </a:p>
          <a:p>
            <a:pPr indent="457200"/>
            <a:r>
              <a:rPr lang="ru-RU" i="1" dirty="0" smtClean="0">
                <a:latin typeface="Bookman Old Style" pitchFamily="18" charset="0"/>
              </a:rPr>
              <a:t>В начале 60-х гг. Герцен и Огарев принимали участие в деятельности тайного революционно-демократического общества «Земля и воля», вели революционную пропаганду в армии.</a:t>
            </a:r>
          </a:p>
          <a:p>
            <a:endParaRPr lang="ru-RU" dirty="0"/>
          </a:p>
        </p:txBody>
      </p:sp>
      <p:pic>
        <p:nvPicPr>
          <p:cNvPr id="16388" name="Picture 4" descr="http://t2.gstatic.com/images?q=tbn:ANd9GcT3HFMfR-IKn9jnD3NlbsIhzcIBWNMZWUsQhxICBIZKCbKiUjSpBQ"/>
          <p:cNvPicPr>
            <a:picLocks noChangeAspect="1" noChangeArrowheads="1"/>
          </p:cNvPicPr>
          <p:nvPr/>
        </p:nvPicPr>
        <p:blipFill>
          <a:blip r:embed="rId3" cstate="print"/>
          <a:srcRect/>
          <a:stretch>
            <a:fillRect/>
          </a:stretch>
        </p:blipFill>
        <p:spPr bwMode="auto">
          <a:xfrm>
            <a:off x="6845813" y="1968204"/>
            <a:ext cx="1746284" cy="20368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683568" y="3383109"/>
            <a:ext cx="7960398" cy="2862322"/>
          </a:xfrm>
          <a:prstGeom prst="rect">
            <a:avLst/>
          </a:prstGeom>
        </p:spPr>
        <p:txBody>
          <a:bodyPr wrap="square">
            <a:spAutoFit/>
          </a:bodyPr>
          <a:lstStyle/>
          <a:p>
            <a:pPr indent="457200"/>
            <a:r>
              <a:rPr lang="ru-RU" i="1" dirty="0" smtClean="0">
                <a:latin typeface="Bookman Old Style" pitchFamily="18" charset="0"/>
              </a:rPr>
              <a:t>Герцен был одним из основоположников народничества, автором, так называемой теории «русского социализма». Не уяснив действительной социальной природы крестьянской общины, он в своем учении исходил из освобождения крестьян с землей, из общинного землевладения и крестьянской идеи «права на землю». Теория «русского социализма» в действительности не содержала «ни грамма социализма» (Ленин), но она в своеобразной форме выражала революционные стремления крестьянства, его требования полного уничтожения помещичьего землевладения.</a:t>
            </a:r>
          </a:p>
          <a:p>
            <a:pPr indent="457200"/>
            <a:endParaRPr lang="ru-RU" dirty="0" smtClean="0"/>
          </a:p>
        </p:txBody>
      </p:sp>
      <p:sp>
        <p:nvSpPr>
          <p:cNvPr id="15362" name="AutoShape 2" descr="data:image/jpeg;base64,/9j/4AAQSkZJRgABAQAAAQABAAD/2wCEAAkGBhQSEBUUExQVFRQWGBgXFxgYFBoXFxoXFxcXFxgYFxQXGyYeFxojGhgaHy8gJCcpLCwsFR4xNTAqNSYrLCkBCQoKDgwOGg8PGikkHxwpKSksKSwpKSwsLCwsLCkpKSwsKSwpKSwpLCksLCksKSwpLCwpLCksKSksLCwpKSkpLP/AABEIAQIAwwMBIgACEQEDEQH/xAAcAAAABwEBAAAAAAAAAAAAAAAAAQIDBAUGBwj/xAA+EAABAwICBwQIBAYCAwEAAAABAAIRAyEEMQUGEkFRYXEigZGhBxMyQrHB0fAUI3LhJFJigpLxU7JDc6Iz/8QAGQEAAgMBAAAAAAAAAAAAAAAAAQMAAgQF/8QAIxEAAgICAgIDAQEBAAAAAAAAAAECEQMhEjEEQRMiUWFxQv/aAAwDAQACEQMRAD8A7OAjhGEFzRoJRI0FCARQjKSoEBSS26r9L6epYcTUdc5NF3HoFg9La71q0hn5TeA9qOZ+iy5c8Ya7Y/HhlM3ekNO0aP8A+lQA/wAou7wF1ncX6RG/+OmTzdbvgLEuqGZJknM5nxSHVrLFLyZy60bY+NFd7NLW18xDsi1vQX81Bqaz4gm9V/cYHkqJ1ae5F60pTcn2xqhFdIu6esFf/mqf5FSqOtGJblVJHOD8lnGVFINTyVdonGL9Gsw+v1ZvtNa7yPkrvAa90X+2CzzHiFzxpTgTI+Rkj7Fy8eEvR1/DYxlQSxwcORlPrkGDxjmOlji0jgtdofXU2bXH94+Y+i2Y/Mi9T0ZMniyW47NigSm6FdrmhzSHA5EJcrcmntGOqDRIIIhCRQjQKqETCCNBQgEYKCCJA0RQRFQATnQFkta9eW0Jp0SHVcic2t68TyTGu+uPq5oUT+YbPcPdHAf1fBc5MkyVgz5/+Ym/B49/aRIq4p737b3FzjmSZKBN00bI9r6rAzoaHqj03VqNAklR6+NDRJP30TGDw7qm26qdhhFpz69YTceJy7KSmkPmqXDsiwzPAKLWcAJa8n4julSqWLptJay5iBAtHM7ykCnBu2Z5LRGCiKcrKCtpB7XiQ4HMTPwlWGD0+0mKnZJyO7vG5KxtJsbTmQOdvEqmqVqcwBI6fAfVaOEZroQ24vs2VPFARBsYuMvEKYHrCYbFlpAZIFpneeMblraWMBaHZW++qxZsHAfjnyLOmeCebUVayuYzT9KpdYnEcX+idOuoOkGW727v9reaL0wyu2Wm4zG8ftzXLGOk9FY6MxjqTw9pAPkeIIT8HkPE69CMuBTVrs6gjhQdF6TbWYHNN944FTZXbjJSVo5Ti4umBBCUCiAEIIvvNBAICggUUqEDWZ131oGFpbLT+dUEN/pG9x+XNXmkdIto0n1HmGtEn6DmTbvXD9L6XdiKzqrzdxsP5W7h3BZ8+TiqXs1ePi5O30iMcSSSTJJzJMknjPNOCvHXyUYunJCAsHFHRsd9Zf5pnE4wN67gECdyj6MY2pioIJDbm2cfum44J9+hUpNdFyMK1obtAbcTe5G+6qqlc1b+7PZnMxv6KVjNJh1aIu4R4z8lDpe1UtZvZ7huCfFC27IrdJNYIaA505k27mhW2B1gfvoEncWzHgQrzU3Vxmx617QS4yJG5al1Bo3COirLIl0Xhjk/ZzDSDXVny6mY7/sI8Fq4H+4RzmV0CvhWoqTAMglPNJKkN+Fdsz1PVRjW+EqJi6LabSHCWD2TkRO6VrKrgQqHSIBlpAIPzVIzd7LSgq0UWDxEOsZbNrzH0V1RqCyxeHqllUsvm79lqcFWcWtnp3hX8jHWxGKVlu2qAnG1bgqFTO5PNf4LntDy30Vph1GoHNmN44jeF0jC4ltRge0yHCQuSsharU/S+y/1Tj2XXbydw71r8XNwlxfTMvkYuS5L0bUBKSQUYXYOaBBKQUBYlESjCiaVx7aFF9V2TGl3WMh3myq9KyyVukc+9KGn5c3DNNm9qp+r3QemfeFgAc0vH451Wo57zL3kuJ6n4KOXLBJuTtnVhHhGh3a4ZpLLIg+U3WxZEANmTA6oKLekFtLsfIiTvTOjA8uc1jNnakEjhnc8FOfo4Mo7bnEu4Ew3pZIweIc2mTDQDM7Jv/pNiqsXJ2AYBrajIMw9gPXtSB5JWNwgph8e853m+yqX4z80VAZ2fCY80/htKOrFrCBeoyP7nbR+Cu4uiqaOoYBuxSa3gAPJPerlRH6VpshvtOAuG3jrwVTpPXJ1OQ2i881kStmtukW2JYmWVOwDzIWewutTqzgNm5O4H5qbiMaaNMl1htT3Ksk0+i6dqy3qUTFlR6Uw5z+yoFbXN7xs02meo8zKg4rTWILZc1oHEEHxiyZ8bFvIilrx+KdxbkONty0OiqrXNBHf1Wa0sO2ypkXtBN8nAwjweOeHAD3iDbfxWrJi+SCoxxnxk7NqwQnZVLozSTnAh9iCR14d6s2VLcoXLnBxdM1qVok0U42vDpBiDbrmofrUC4A70qtljrmgdJivQa/fk7k4Z/XvViAue6jaZDK3qj7NTLhtifiLdwXQg5dvBk5wTOTmhxlQcoItpBPEgK5/6VdLxTZQabuO28f0izfOfBb9cL1z0t6/GVH5tnZb+lvZEdTJ70jO9V+mnx4XK/woKhhEH80TjKackJGxsktdZIoPuXTBEhu+53xxRMKPDYwbeyWywGbC5IGW1wVoLbKSZY6VIbQpt2haJm9zc9TdUNCL7RBIyAsLbipekKsuL3uEtFgPdHAcFU4fHOpy5o7RmCRMdJ3p8YuhUpbJIY9ziHwwATewA5BXWr2jmVXh9MPHqzMnJx3Dks7hab69QAkkuNyfmV1/QWjmU6DWsAH1SvIlxVLsbgjydvoqvXltmtG0c9ohsHnOao9YBWq3a5raYsLxP9XO63FVsG4HgqLEYB07DCNmZAcLi82PBc+EuMrN8oco0Ueg8FUpPa4mRtbMZgyCWkA5ZLQ6zYQ1cPsgASN/HgE8zAbOyXEEtkgAWkjO9yY+Km4mltUSPu6u5Nyv8KqCSow2D0eRRIDgC6QADEEZlzs+XeqxuGfTMFxMm99od8d11b7D21SGxtRHAHgUunRc54LgBGd5uMrBOWRq79iXjszGm2Gxg9mAQRlNx4wmqdbszFpkXuCPqrXWWqWAU9olpM+H35qipVYtuGfQ7gtuJ3BGHLqbNLhKHbDgbOgEHjEgq1o1c81m8FjCXNIn2njjuaGrRURYLD5C2acbtaHHO4buaEFEGSlXyzWUaPYasWODg6CCHDlBkLsej8cKtJlQZOAPju8VxeoOC6H6OsdtUXUibsdI/S79wfFavGlUq/TN5Ebjf4a7ZQSgEF0DBZWax4/1GFq1JgtYY/UbN8yF59xNa66/6UsZs4RrP+R4no0F3x2VxvEOlZsm5/4b8CrHf6G1/eiKbS4Qouw2MzULH4lwiMvnkVPBhR6+G95kEggwVfG0nspNOtFd+LgCWzeb8uP0VppTCuLGOAGwRIvJv8OnVUmKB2jaATPRE0mIBPK61cfaM6l6ZeaJw7xL8mNvO6eA4kDeuk6Lxe1Ta4bxB6hc7wenWvw/q3mHtEN4O4d61OqONinsvzmVz88ZN2/RvwSS0jQV68npzSWuDbpFanv8ETBJjcsG7N+qIuJ0w2mHVKgcRk2BKU7WZhpQOoEQe8FKxmlKYbsiLzEgWI6rC6VrU3QXPJftXG+Lgha4Y+WjJPLxLSjpZtStA3Pz7jInf+ysMU3ZKyeDqMYQ5jjYw4G08wtM3GNrNlt4gHqjlx8eugY8nK7M1rVV7TB1PyVNhqLnEht1L087arHw8M1Z6BwGwSDfaE9IW5S+LEjBJfJkY/obRuw3tQTn0OSumttmi9XCC5eSbm7NkYqKpDgbASjkg0IXlJLCXHzWj1Ex+ximtJ9sFkc8x8PNZ4sUjB1jTqMeJ7LmnjkZVoS4yTBNcotHaZQSGVJAIyNx0KC7do5Byz0u48evpU/5GF0bpcfo1c5cbrV+krE7ekKo/k2G+DQT5krJOcsvts6UNQSAQnGpkGyeBQZAPcl04ISHXzRt5IegDGKwhcCBY9FTVsG8CYtvWiL7/FFUgpsMriUljUih0dV2Tf74wVrdAYg+rAFiCfBVFXCyRuhW2r2EMPBN4kfNTLNSVkxRcWajDaQEAEzz4otMaQFNsAwXzHLis++oWxMk5/7UbWLEkhhOd4+CyrF9jS8tRIOkscXDZbuME5ZACx53SsPotoG2X3E5NO6xR0TNPYAkudcxfvUzDUDTdJ4xyzv5ErQ3SpaM8e7ezP4zC7MlpJbmJETxgcEvB6SdRc4tNiII+/irHSdE3DYjMX+IVA6g7auPpC0QqcdiJ3F6LChRDny4HtXG/NabAYUNmFWaDG1JgHcCeX35K+bThYPIm74mnFFVYsstdBzUshD5LGPAg1tkkGM0e14IEEPPBGx25B5tbJMzEFFIB2PV3EbeFoun3AD1b2T5hBZLQWnfV4djZy2vNxKJdGOeNKzC8LswWt9baxuIOf5r/Ix8lRPZdW+sLv4mseNR/wD2O9VDwhF3s1NUqEkow5IDgEAUyhdj83SXykhyBcq0GxTnoNcU1UqJs1uCsoNlXNIlgrS6q4OabawmDVcwcIDfmT5LGVn9ldk1b0DGiKDW+3Aq9XOJd8DCtPD9P6Vhm+xk9MYcB54yP8d6z2ktIAy0DIEE7xBH1W107QBaCbXz396xmOwgaH+J4/tkkYnfY/J/CLgsa7bhg3zPC/0T2MxAfsAOIMOvu7Vj8E1oyoA8i0uAI3CRYjkDMdym18IzZBGQGROXU5SmypMTHaGduWbt97xaJKq9JtggcB4jcfAqzZUY6k6SWgRn/UY8iqnSFRzXbJzAA4g8/BXxp2Vm9FroHFMDdm088+C0LHrndZ/alsjf0NjZWmjdYnMs+7fNLz+K5faJMedL6s2fzSHBQcPpmm+wI6TfzU3blc5wcezVyT6AEg1Jtw+8kCg1CgimuMJLoFkcpqo/eoEnsrECxt0QTDDb9igoQqdYR/EVf/Y//sVUPV7rbTjFVxwqv/7FUbwt8OhchJCblJc5OMM9U5RYlyQYcmMRjAMs0/Ww42Z+/wDahYXAE9o5fHqtEMPtmeWX0hdGXkk5fFSPUp4Wsk1agaCT3DiU9RS6EttjGIbLYG8L0Dq7V/g6PD1TPJoXn2k4wSc11zAawtoaGovc4SaIDb3LojyVJq6LQZH1o0jh6jSabxtTMGwJHAmywOOrw/iHgTv5EeaPFYxj6Tml4kkEd3yUek8tpNDXX2iOPf5pDxJbHLK3oispuFZsNLiDMcpyVrj8I5rHuuG2LmkXBJyPcotbWfEbZY2o1gbLQdloMN4uic58UK+Kd6l4qVNtxF7ybkRffdCUHokZrZAxFTsgNyNyN56pp5n2jllbjG9M4ipAbGcfNJdVsPu6bGAuUheLpANkZW+zzUVgTlSttW3QEumNyfFUtipPY1Sdkd6scLpl7TntDmq+k1PerUljjLtAUmui/wAFrAHWd2T5fsrQVgcisczDqQys9mRWHJ4cXuJqh5DXZrg62STCqMFpwEQ6x47v2VlTxQIkXt+6508UoPaNsZqXRKa47kEkQdzkFSi1oX6QKWzj6/6gf8mtPzWYcL8VvPSphNnGbX87GnvEt+QWEaw3cczl0XQhG5NGeU6gmMNpTMxZJoVZJHgk6PcSx08U0yzl0FCjC5WSQ+SWk/unpUV9HbaVBFJ7TYnzVihaExfzKhvqF5nd7o5ce9LLHuaA877wL+KWKasgNg2IYehUrQmnn+qbScQWNBDZE7O+3emajZYd0iFDwVdtOnIBdUJIA3C9iePRCiFhj8E8O2nuEHut04K2wGhcRXp0jSoggTsOdYFs2JMxxCb0LqXisYdt+01p94jdyG4LqVYU9H4RoJ7NKmBnckknxJKVN/gyC/Tj+ser1XDHarObtvJdAgkmbzZUDnuuJzVtp3Sj8TWdUebnIcBkAoPqArpa2R/wiBpTkTJ3qQ2kk1XbO4q4sSxk9U+2jATLcYBuKW7HtIiCiAawYUqE3gmdlShThQATWwE1VqpypVABUBz7oFkT6Q7L3bsvDNHofHFrwNxseUpGKfs0wwb8/iUWHpflyd/2EmcVJNMbCTTtHV9A6vmrh2PAkHa8nuHyQWu1J9XR0dhmOc0O9W1xBIBl/buJ/qQWL4UOeZmf9L+D/Lo1IyLmE9YI+BXKKleHbPAeK7r6SNHmro+pGbNl4/tN/IlcKx9CTLfab5haccPs3+i3O4JfhFwg2anJ+XVOVafaUeoQRIt8iFIqVtoCP9LSIDoOieKM5yEVJkJxgChBHjzStlK2UaJBZpS0rW+jPV2hVa972Bz2v35CRIt4rK08lr/RhpEU69Sm732yOrT9D5Kkui0ezpbWhgiAAuR+kLWgYmt6tl6bLTNnOAjwFx3q99IWuga04ei7tu9sg+yOHUrmoHVUURrZHDQllqURedxS2lMQpjWzCcYyRdKIsl0grFWRn4ZvDwSHYEcPkVOcAmajwO7eiiobKYATdZ+aj/jdpwmYGQ+ZS3FQKGarvNN4Ru0/kLpVcpNF4F5ufFAI+R6yrAyCnOoF9anRbm5zWf5EAfFN4IgNJiIV56MNHfiNK03ES2ntVT/YIb/9FqW+i6PQVDDhrWtGTQGjoBA8ggnAgs2iwMVhw9jmOycC09CIXmvTeFNOs9okOpuc0/2mPOF6aK4x6V9XTTxfr2Ds1hJ4bYs7ygrRBlDm5qh39Lt43FCk+5A3X7k/WwE3IuoVGkQ8CDKcVLJhBulMaozwWGcxv5KRRcCqhFuMJIHxTrwkMbJRshIp5Jqpjn0KgqUzDhkeohOEKNpBktQJZWMxBe4ucSXEyScyTxU9oVQ10OVphq0i6DLWPikklt06nKjAoQZFOEkv+/BLc8bP7qvxGLg2ueH1+isijHq9cNEn/ar3vdUPAffinhhy7tEyfvJPCnCIBilR2bo3uThKYqtQYUR6tTclYelJSCpdGoGiczuRIO4qoGtDRmV1n0HaD2aNbEkXqOFNv6WXd4kj/FcjwmHNR2RJJgDrkAvTWrmiBhcJSojNjQDzcbuP+RKTkdKi6LUBBEgkBHCVmPSDon1+CeQJfT/Mbxt7Q7wtOkuaCIOSunTKnlrHYx5s2yYw1J+23aNv2V9r/qo7CY2o1o/Lcdumf6Xbu42VBgmn1gB5laQFo+nbJRRR2DLcuCmFIAQINNqh1hnwUilTVdiqJmRYjIqbhsRIANnbx9FAj7go9UWgpyrUTDjKgCoxFGHEd4TuCfdP42lvGY+ChbWw6dxUIXIqJuriwBfmoVbSEWFyorSXm5k+QUCOV8WXWGSVhMPJndvSqWGvAvzVkyhsiPkjZWhh4hMOcn67vv6pjNSyDZ4qPUcpFUJh7bFSw0NRKU1t0lhT9CnKIDdeibV418aKjh+XQ7Z5vyYPGT/au8BqzXo71b/CYJjXCKlT8ypxlws3ubA6ytRCyTdsZ0CUSOEFUgsIQjlErlDJeknVz8VhC5omrSlzeJHvN8L9y4FhT+b3L1UQuH+knUz8LiTXpN/JqybCzHzccgdydB6ohmCLJuLp1p7IKJ6JYGwE2+iE8U0W80QESpULfay4jd1QDhEzKdrNDhCqnUXMMtNlCE97rKDUpynqGJBs6x+8k44DKFCFSygS6Oas2UdkWTNamc4UvD1A4DioyD+CoZHzTtepZCodlvT7KgVq8lAgl9yj2UdIJcqWQjuUesICl1j9VExGY8EUQZoskre+jDVb8VjGucPyaMPfwJ9xveRPQFZPQmiX16radNpc55gCM16Q1Q1ZbgcKyk2C7Oo7+Z5zPTcOQVZypURF0AjhBBZggRokFCCgUAiRgKyAAhRdJaOZXpOp1BtMcII+fVSkRRugHCNZdVX4OqWGTTJlj+I581n8Q0r0TpjRFPE0jTqCQfEHiDuK4vrZqjVwb4I2qZnZeMjyPA8k1SssjMbadaZSS3Icd6jUHOa/Zdvu0jeEQjjxBlRaz/BTarT4qDiafciirIVWnwS8PjC2xuPPuKkUqfFJrYXgiQeqEVPZM/e9N4el6ursnKJCjNpkGQYPFSqeK2ydodtoMHj3KMgrF15sE1SplyLDUi66n4ensygEFDDxmkVheyffVTFQmPmgQivv3JhtLafAvujMknIQrBmDe5waxpc9xhrQJJJ5LsPo99GTcJs18QA7EZtGYpzv5v57t3FByohI9Geof4On66sP4h4y/wCNp939R3+HFbtEAilIbsgpJKMFFKBBKCAKCBYcARpIKUFZFAIkChCJAJnGYJlVhZUaHNNiDkn0SnRDletfotc2X4WXNBnY94ch/MPNYA6Lc2rL7FoIiLzvlelCFUaZ1XoYofmM7W54s4d+/vV1L9DZ58rZ96i16UrpWmPRJWYS6g9tRvA9l30KxmltX69ExUpPZ1aY8UxfwnZTNownjTsnGUUosUslEV+HnqmzQIcXbtkiFOFNKxDIaeMKWGiiwOJLXZSDu+itmAHtNzUXC6Ic+NhpJ4AEk9wWz1f9GuMqTLBTaRnU7PeG+0fBCTAjJVBJ+iudXNTcRjXflthgPaqOswdD7x5BdP0B6JsNQh1Ymu/O9mT+gZ957lt6dINAAAAFgAIA5QqOf4HRntU9RqGBbLe3VI7VRwv0aPdHLxK0YCNCUsFgQREogUABonIEoig2EKEESCFlh8JIyQQTBYRRhBBBdhCCUggiQKpkUpBBQDAkuYDYgEcCJQQUAY/WvRVEXFKmDe/q2z8FznHYZgNmtH9oQQWj0WIlCkOA8FrtWtG0nntU6brb2NO7mEEFQudI0dgadNg9XTYz9LQ34BSkEEp9lAIFBBUCBJeUEEWQMIkEECAKJyCCAQkEEEC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4" name="Picture 4" descr="http://1.bp.blogspot.com/-0FrOYGlCvyk/Ta7WMumGZ1I/AAAAAAAABGk/xtWnN0QeY7g/s1600/image0-3.jpg"/>
          <p:cNvPicPr>
            <a:picLocks noChangeAspect="1" noChangeArrowheads="1"/>
          </p:cNvPicPr>
          <p:nvPr/>
        </p:nvPicPr>
        <p:blipFill>
          <a:blip r:embed="rId3" cstate="print"/>
          <a:srcRect/>
          <a:stretch>
            <a:fillRect/>
          </a:stretch>
        </p:blipFill>
        <p:spPr bwMode="auto">
          <a:xfrm>
            <a:off x="545961" y="836712"/>
            <a:ext cx="1793791" cy="2021354"/>
          </a:xfrm>
          <a:prstGeom prst="ellipse">
            <a:avLst/>
          </a:prstGeom>
          <a:ln>
            <a:noFill/>
          </a:ln>
          <a:effectLst>
            <a:softEdge rad="112500"/>
          </a:effectLst>
        </p:spPr>
      </p:pic>
      <p:sp>
        <p:nvSpPr>
          <p:cNvPr id="10" name="TextBox 9"/>
          <p:cNvSpPr txBox="1"/>
          <p:nvPr/>
        </p:nvSpPr>
        <p:spPr>
          <a:xfrm>
            <a:off x="424312" y="2822604"/>
            <a:ext cx="2071702" cy="338554"/>
          </a:xfrm>
          <a:prstGeom prst="rect">
            <a:avLst/>
          </a:prstGeom>
          <a:noFill/>
        </p:spPr>
        <p:txBody>
          <a:bodyPr wrap="square" rtlCol="0">
            <a:spAutoFit/>
          </a:bodyPr>
          <a:lstStyle/>
          <a:p>
            <a:r>
              <a:rPr lang="ru-RU" sz="1600" i="1" dirty="0" smtClean="0">
                <a:solidFill>
                  <a:srgbClr val="682804"/>
                </a:solidFill>
                <a:latin typeface="Bookman Old Style" pitchFamily="18" charset="0"/>
              </a:rPr>
              <a:t> </a:t>
            </a:r>
            <a:r>
              <a:rPr lang="ru-RU" sz="1400" i="1" dirty="0" smtClean="0">
                <a:solidFill>
                  <a:srgbClr val="682804"/>
                </a:solidFill>
                <a:latin typeface="Bookman Old Style" pitchFamily="18" charset="0"/>
              </a:rPr>
              <a:t>Н.Г. Чернышевский</a:t>
            </a:r>
            <a:endParaRPr lang="ru-RU" sz="1400" i="1" dirty="0">
              <a:solidFill>
                <a:srgbClr val="682804"/>
              </a:solidFill>
              <a:latin typeface="Bookman Old Style" pitchFamily="18" charset="0"/>
            </a:endParaRPr>
          </a:p>
        </p:txBody>
      </p:sp>
      <p:sp>
        <p:nvSpPr>
          <p:cNvPr id="6" name="Прямоугольник 5"/>
          <p:cNvSpPr/>
          <p:nvPr/>
        </p:nvSpPr>
        <p:spPr>
          <a:xfrm>
            <a:off x="2449204" y="652447"/>
            <a:ext cx="6143652" cy="2862322"/>
          </a:xfrm>
          <a:prstGeom prst="rect">
            <a:avLst/>
          </a:prstGeom>
        </p:spPr>
        <p:txBody>
          <a:bodyPr wrap="square">
            <a:spAutoFit/>
          </a:bodyPr>
          <a:lstStyle/>
          <a:p>
            <a:pPr indent="457200"/>
            <a:r>
              <a:rPr lang="ru-RU" i="1" dirty="0" smtClean="0">
                <a:latin typeface="Bookman Old Style" pitchFamily="18" charset="0"/>
              </a:rPr>
              <a:t> В 1863 г. Александр Иванович решительно поддержал национально-освободительное движение в Польше. Последовательная революционно-демократическая позиция Герцена в польском вопросе вызвала ожесточенные нападки со стороны реакционных и примкнувших к ним либеральных кругов.</a:t>
            </a:r>
          </a:p>
          <a:p>
            <a:pPr indent="457200"/>
            <a:r>
              <a:rPr lang="ru-RU" i="1" dirty="0" smtClean="0">
                <a:latin typeface="Bookman Old Style" pitchFamily="18" charset="0"/>
              </a:rPr>
              <a:t>В 1864 г. Александр Иванович гневно заклеймил расправу царизма с вождем русской революционной демократии Чернышевским.</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857224" y="1285860"/>
            <a:ext cx="4500594" cy="4247317"/>
          </a:xfrm>
          <a:prstGeom prst="rect">
            <a:avLst/>
          </a:prstGeom>
        </p:spPr>
        <p:txBody>
          <a:bodyPr wrap="square">
            <a:spAutoFit/>
          </a:bodyPr>
          <a:lstStyle/>
          <a:p>
            <a:pPr indent="457200"/>
            <a:r>
              <a:rPr lang="ru-RU" dirty="0" smtClean="0"/>
              <a:t> </a:t>
            </a:r>
            <a:r>
              <a:rPr lang="ru-RU" i="1" dirty="0" smtClean="0">
                <a:latin typeface="Bookman Old Style" pitchFamily="18" charset="0"/>
              </a:rPr>
              <a:t>Последние годы жизни Герцена прошли преимущественно в Женеве, становившейся центром революционной эмиграции. В 1865 г. сюда было перенесено издание «Колокола». В 1867 г. он прекращает издание, полагая, что газета сыграла свою роль в истории освободительного движения в России. Весной 1869 г. он решил обосноваться в Париже. Здесь 9(21) января 1870 года Герцен умер. Был похоронен на кладбище Пер-Лашез, затем перевезен в Ниццу и погребен рядом с могилой его жены.</a:t>
            </a:r>
          </a:p>
        </p:txBody>
      </p:sp>
      <p:sp>
        <p:nvSpPr>
          <p:cNvPr id="10" name="Прямоугольник 9"/>
          <p:cNvSpPr/>
          <p:nvPr/>
        </p:nvSpPr>
        <p:spPr>
          <a:xfrm>
            <a:off x="1943610" y="642918"/>
            <a:ext cx="5323893" cy="584775"/>
          </a:xfrm>
          <a:prstGeom prst="rect">
            <a:avLst/>
          </a:prstGeom>
        </p:spPr>
        <p:txBody>
          <a:bodyPr wrap="none">
            <a:spAutoFit/>
          </a:bodyPr>
          <a:lstStyle/>
          <a:p>
            <a:r>
              <a:rPr lang="ru-RU" sz="3200" b="1" i="1" dirty="0" smtClean="0">
                <a:solidFill>
                  <a:srgbClr val="7A1E1C"/>
                </a:solidFill>
                <a:latin typeface="Bookman Old Style" pitchFamily="18" charset="0"/>
              </a:rPr>
              <a:t>Последние годы жизни</a:t>
            </a:r>
            <a:endParaRPr lang="ru-RU" sz="3200" b="1" dirty="0">
              <a:solidFill>
                <a:srgbClr val="7A1E1C"/>
              </a:solidFill>
            </a:endParaRPr>
          </a:p>
        </p:txBody>
      </p:sp>
      <p:pic>
        <p:nvPicPr>
          <p:cNvPr id="14338" name="Picture 2" descr="http://t0.gstatic.com/images?q=tbn:ANd9GcROnZn7npxlney5IrRSdUxviVuOeZbyy67AmcNe5nqhkohYdruhjg"/>
          <p:cNvPicPr>
            <a:picLocks noChangeAspect="1" noChangeArrowheads="1"/>
          </p:cNvPicPr>
          <p:nvPr/>
        </p:nvPicPr>
        <p:blipFill>
          <a:blip r:embed="rId3" cstate="print"/>
          <a:srcRect/>
          <a:stretch>
            <a:fillRect/>
          </a:stretch>
        </p:blipFill>
        <p:spPr bwMode="auto">
          <a:xfrm>
            <a:off x="5572132" y="1571612"/>
            <a:ext cx="2571768" cy="3643338"/>
          </a:xfrm>
          <a:prstGeom prst="rect">
            <a:avLst/>
          </a:prstGeom>
          <a:ln>
            <a:solidFill>
              <a:schemeClr val="tx1">
                <a:lumMod val="65000"/>
                <a:lumOff val="35000"/>
              </a:schemeClr>
            </a:solidFill>
          </a:ln>
          <a:effectLst>
            <a:outerShdw blurRad="292100" dist="139700" dir="2700000" algn="tl" rotWithShape="0">
              <a:srgbClr val="333333">
                <a:alpha val="65000"/>
              </a:srgbClr>
            </a:outerShdw>
          </a:effectLst>
        </p:spPr>
      </p:pic>
      <p:sp>
        <p:nvSpPr>
          <p:cNvPr id="14340" name="AutoShape 4"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Box 8"/>
          <p:cNvSpPr txBox="1"/>
          <p:nvPr/>
        </p:nvSpPr>
        <p:spPr>
          <a:xfrm>
            <a:off x="5398799" y="5357826"/>
            <a:ext cx="2834430" cy="338554"/>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Памятник А. И. Герцену</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721709" y="1268760"/>
            <a:ext cx="6929486" cy="5355312"/>
          </a:xfrm>
          <a:prstGeom prst="rect">
            <a:avLst/>
          </a:prstGeom>
        </p:spPr>
        <p:txBody>
          <a:bodyPr wrap="square">
            <a:spAutoFit/>
          </a:bodyPr>
          <a:lstStyle/>
          <a:p>
            <a:r>
              <a:rPr lang="ru-RU" i="1" dirty="0" smtClean="0">
                <a:latin typeface="Bookman Old Style" pitchFamily="18" charset="0"/>
              </a:rPr>
              <a:t>Среди произведений - статьи, повести, романы: "Записки одного молодого человека" (автобиографическая повесть), "Москва и Петербург" (1842 г.; памфлет расходился в списках; опубликован в 1857 г.) , "Дилетантизм в науке” (1843 г.), "Письма об изучении природы” (1845 – 1846 гг.), "Кто виноват?" (1841 – 1846 гг., роман), "Доктор Крупов" (1847 г., повесть), "Сорока-воровка" (1848 г., повесть), "Долг прежде всего" (1851 г., повесть), "Поврежденный" (1851 г., повесть), "Вильям </a:t>
            </a:r>
            <a:r>
              <a:rPr lang="ru-RU" i="1" dirty="0" err="1" smtClean="0">
                <a:latin typeface="Bookman Old Style" pitchFamily="18" charset="0"/>
              </a:rPr>
              <a:t>Пенн</a:t>
            </a:r>
            <a:r>
              <a:rPr lang="ru-RU" i="1" dirty="0" smtClean="0">
                <a:latin typeface="Bookman Old Style" pitchFamily="18" charset="0"/>
              </a:rPr>
              <a:t>" (драма), "Былое и думы" (1852 – 1868 гг., автобиографический роман), «О романе из народной жизни в России» (1857), «Западные книги» (1857), «Опыт бесед с молодыми людьми» (1858), «Разговор с детьми» (1859), «Письма к противнику» (1864) ,</a:t>
            </a:r>
          </a:p>
          <a:p>
            <a:r>
              <a:rPr lang="ru-RU" i="1" dirty="0" smtClean="0">
                <a:latin typeface="Bookman Old Style" pitchFamily="18" charset="0"/>
              </a:rPr>
              <a:t>"Скуки ради" (1868 – 1869 гг., очерк), "Доктор, умирающий и мертвые" (1869 г., повесть), "К старому товарищу" (1869 г., письма - последняя работа).</a:t>
            </a:r>
            <a:endParaRPr lang="ru-RU" dirty="0" smtClean="0"/>
          </a:p>
          <a:p>
            <a:endParaRPr lang="ru-RU" dirty="0" smtClean="0"/>
          </a:p>
          <a:p>
            <a:pPr indent="457200"/>
            <a:endParaRPr lang="ru-RU" i="1" dirty="0">
              <a:latin typeface="Bookman Old Style" pitchFamily="18" charset="0"/>
            </a:endParaRPr>
          </a:p>
        </p:txBody>
      </p:sp>
      <p:sp>
        <p:nvSpPr>
          <p:cNvPr id="10" name="Прямоугольник 9"/>
          <p:cNvSpPr/>
          <p:nvPr/>
        </p:nvSpPr>
        <p:spPr>
          <a:xfrm>
            <a:off x="1115616" y="692696"/>
            <a:ext cx="6429420" cy="584775"/>
          </a:xfrm>
          <a:prstGeom prst="rect">
            <a:avLst/>
          </a:prstGeom>
        </p:spPr>
        <p:txBody>
          <a:bodyPr wrap="square">
            <a:spAutoFit/>
          </a:bodyPr>
          <a:lstStyle/>
          <a:p>
            <a:r>
              <a:rPr lang="ru-RU" sz="3200" b="1" i="1" dirty="0" smtClean="0">
                <a:solidFill>
                  <a:srgbClr val="7A1E1C"/>
                </a:solidFill>
                <a:latin typeface="Bookman Old Style" pitchFamily="18" charset="0"/>
              </a:rPr>
              <a:t>Литературное наследие</a:t>
            </a:r>
            <a:endParaRPr lang="ru-RU" sz="3200" b="1" dirty="0">
              <a:solidFill>
                <a:srgbClr val="7A1E1C"/>
              </a:solidFill>
            </a:endParaRPr>
          </a:p>
        </p:txBody>
      </p:sp>
      <p:pic>
        <p:nvPicPr>
          <p:cNvPr id="5" name="Рисунок 4" descr="14c61.jpg"/>
          <p:cNvPicPr>
            <a:picLocks noChangeAspect="1"/>
          </p:cNvPicPr>
          <p:nvPr/>
        </p:nvPicPr>
        <p:blipFill>
          <a:blip r:embed="rId3" cstate="print"/>
          <a:stretch>
            <a:fillRect/>
          </a:stretch>
        </p:blipFill>
        <p:spPr>
          <a:xfrm rot="708961">
            <a:off x="7361254" y="2653686"/>
            <a:ext cx="1322777" cy="17736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928662" y="1030802"/>
            <a:ext cx="5857916" cy="5940088"/>
          </a:xfrm>
          <a:prstGeom prst="rect">
            <a:avLst/>
          </a:prstGeom>
        </p:spPr>
        <p:txBody>
          <a:bodyPr wrap="square">
            <a:spAutoFit/>
          </a:bodyPr>
          <a:lstStyle/>
          <a:p>
            <a:pPr algn="ctr"/>
            <a:r>
              <a:rPr lang="ru-RU" sz="2000" i="1" dirty="0" smtClean="0">
                <a:solidFill>
                  <a:srgbClr val="7A1E1C"/>
                </a:solidFill>
                <a:latin typeface="Bookman Old Style" pitchFamily="18" charset="0"/>
              </a:rPr>
              <a:t>Дом-музей А. И. Герцена</a:t>
            </a:r>
          </a:p>
          <a:p>
            <a:pPr indent="457200"/>
            <a:r>
              <a:rPr lang="ru-RU" i="1" dirty="0" smtClean="0">
                <a:latin typeface="Bookman Old Style" pitchFamily="18" charset="0"/>
              </a:rPr>
              <a:t>В память о деятельности русского писателя и мыслителя Александра Ивановича Герцена 6 апреля 1976 г. был открыт единственный в России музей –                        Дом-музей А. И. Герцена.</a:t>
            </a:r>
          </a:p>
          <a:p>
            <a:pPr indent="457200"/>
            <a:r>
              <a:rPr lang="ru-RU" i="1" dirty="0" smtClean="0">
                <a:latin typeface="Bookman Old Style" pitchFamily="18" charset="0"/>
              </a:rPr>
              <a:t>А. И. Герцен жил в этом доме с 1843 по 1847 гг. В музее развёрнута литературная экспозиция, освещающая жизнь и творческий путь Герцена. В экспозицию включены интерьеры, воссоздающие атмосферу кабинета и гостиной дома Герцена, уникальные портреты Герцена, членов его семьи и ближайшего окружения, редкие книги с автографами писателя, рукописи и виды мест, связанных с Герценом в России и за рубежом, личные вещи, принадлежавшие А. И. Герцену, Н. П. Огарёву и их современникам.</a:t>
            </a:r>
          </a:p>
          <a:p>
            <a:pPr indent="457200"/>
            <a:endParaRPr lang="ru-RU" dirty="0" smtClean="0"/>
          </a:p>
          <a:p>
            <a:endParaRPr lang="ru-RU" b="1" i="1" dirty="0" smtClean="0"/>
          </a:p>
          <a:p>
            <a:endParaRPr lang="ru-RU" i="1" dirty="0" smtClean="0"/>
          </a:p>
        </p:txBody>
      </p:sp>
      <p:sp>
        <p:nvSpPr>
          <p:cNvPr id="11" name="Прямоугольник 10"/>
          <p:cNvSpPr/>
          <p:nvPr/>
        </p:nvSpPr>
        <p:spPr>
          <a:xfrm>
            <a:off x="1357290" y="485049"/>
            <a:ext cx="7143800" cy="523220"/>
          </a:xfrm>
          <a:prstGeom prst="rect">
            <a:avLst/>
          </a:prstGeom>
        </p:spPr>
        <p:txBody>
          <a:bodyPr wrap="square">
            <a:spAutoFit/>
          </a:bodyPr>
          <a:lstStyle/>
          <a:p>
            <a:r>
              <a:rPr lang="ru-RU" sz="2800" b="1" i="1" dirty="0" smtClean="0">
                <a:solidFill>
                  <a:srgbClr val="7A1E1C"/>
                </a:solidFill>
                <a:latin typeface="Bookman Old Style" pitchFamily="18" charset="0"/>
              </a:rPr>
              <a:t>Памяти Герцена посвящается</a:t>
            </a:r>
          </a:p>
        </p:txBody>
      </p:sp>
      <p:sp>
        <p:nvSpPr>
          <p:cNvPr id="12290" name="AutoShape 2"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4" name="AutoShape 6"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6" name="AutoShape 8"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8" name="AutoShape 10" descr="data:image/jpeg;base64,/9j/4AAQSkZJRgABAQAAAQABAAD/2wCEAAkGBhQSERUUEhQWFBUWGR8XGBcYGRweHhwZFhcYGBwcHB8fGyYeGCEkHhgYHy8gIycpLSwsFR4xNTAqNSYrLCkBCQoKDgwOGg8PGi8kHyUsLCwsKi8sLCksLCwsLCwsLCwsLCwqLCwsKSwsLCwpLCksLCwsLC0sLCwsLCwsKSwsLP/AABEIAHQAuQMBIgACEQEDEQH/xAAcAAACAwEBAQEAAAAAAAAAAAAFBgMEBwACAQj/xABDEAABAwIEAwQFCgUCBgMAAAABAgMRACEEBRIxBkFREyJhcTKBkaHRBxQjQlJikrHB8BYzcqLhFfFTgpOywtJDVGP/xAAZAQADAQEBAAAAAAAAAAAAAAABAgMABAX/xAAsEQACAgEDAgQFBQEAAAAAAAAAAQIRAxIhMRNBBCIyURRhgaHwM3GRscFC/9oADAMBAAIRAxEAPwBwTmSGmikAd9SwRzTIlCj0O369aiyTNtAUVaQJOkKsQPTIm+5A3pQazMFYT1MKm86ukmCegqdjEIUooWoNrhI32EXA0wCrYRNyTRTbZy6w3mHEDq2QmFJSpSkkg2UdU6UgbRI9lR5bnSmLoUSojTB9u1C8tx3aOLYEuBPfkxIhJCykCQTZJ628aC5i+pDiwlWqO7I5mAbdDNV52Ecmtx9Xi/nAS4pSQErJXBiAuySBFwI8dqvZTxG42OzSkOpQnu94JGnkZuZmREdKSFYiMMpZdGydSE797YdEwZ3jbaqmU5qpoByQEggXm+rb2XNbYPUpmuZXxX2sBWHeQeunUn2i/ur3hMYtK1FSF/SK7okW3PUxYUss/KOCAG221AJ9IqgkgbARA8yadMLikuoaWIMwbXAOm4HvpHXsdUZJ8HJedO6Ej1k/oKjdwS1zqWQDaEnTzB5Embb0scUNYheKPZ9uWwlIhC9KZIJJjUCeVMXDr30KUaVpU2AFBYMz5myvOa1UrDZWY+avPEBxDjwEGDJhMgidhubeJqy2lCVaEDSEqgiIvoCvXZQv50LyLh9xnEKcVpg6rAye8ZHKiLqSHTMQpWoRv/LCb+z303fYBPiXABf2daUOJceCEoKdzpkkiLgGLbDafCmXG4xLenUpKdRiVGP96zfjbGwfo1arEmCYB8enqt1rn8Q3p8obQAxWIQlZCjqi8ptPSx9ntNCHkpcVLl7E6dRjYRACoG8m1RO46HDpubcgZ1eP72oe5mKUk2lXQWEjntXnwcv+SUmM7WLCWwBBIHdk2AE2B2Fuu9qFMY5SnUAj0iJAE6r7Gbb+VDsLnUCAbn4yKtZbmSUL1aQYPrn2AeNWg3F1JfUlJ2PbmN7EBMlTqvTAI6yEQBa3qqXO+JGWnEuvgqgpEI70LhYABkeU7UqqzdTrgUUgSYJOwJsJULgQCecxRDjMJU22EQAC2bHYyrmDaZ25V143cg6thuVxalDbbrrammXIAWYMFQkagNhY3vXjMGG3lBxmFhSD30GbQRcg3Gxi+3Kq7DBXgGIIGkJI5zGtMEH0hBPPxpcdy1bOISpqWZQ4v6MyhRQgm6TtPMe+umtiikT/ACe40MM4lxQKgkJMDc6Z28YO3hTZ/GWG6uf9M/Gsl4d4tU2FpIBS4IVbr1j9PWDRn/WW+nvFBbI2uwnwtwit49qpwpCUhSTbukERMi8DeoM0w6WsUtK1pSE9wkDmIlUJm/lvevGS/KwlpUditpJsdCgsAeCVgSPA/iqljMwwmJecc+chtbpKiVtKSmTEgiSU36FVCSb4INLTtyVmcwNzrsRFpm4uPLz3r45nMqTYbyRvIvR3KcieaJU23hsUNNocSseabyf+Uz1pbxuR4gOkqYU2CbSIAjkCbGPOskSeyC2Mxy3gQ0lSkSFK0AmxG3SeVAW8es60kbX8tP7Irb+Hc8w2FYw7bxDa1NpnuncdTEcjc9KzrNeGWUPLWsyFqK5KwAdSirYEWvRQ+SFJMA5fikhQC7pnrEWPxp84Dz7Q60lWtbRCw3EmCAnUVAHmY7xG/S9AsCjBtmdAV5JKgfWo/lR48XgCGsOo+ZCUn1IEn20smu7DisYuIuOQ06AhlxYUlJ1EaQAZn0tyL2j10VyziwOJ7rThPK1reUxWfP51i3CdKGkTzS0Cfa4VVAvJ8U//ADXHFjopZj8O3uqXWh7nWlkfb/P7NFxfE6tRSFNIIElIIUuOukElI8wKV8y4zE+mpZ5SoARcWCL3g7qG21DGuCHUIUUFQBBBSmwIIIvEAwYsaDKyJ1pQLSdO4KVJSq8SkWjSD49fbuov2G6cu5ZxWfuLnQn4bbWubTuTS+7jX0OfT7bFMQBPh7pPnRhGcLTHasAjSVEoJHKDvYkeFfcZi2HwSV6XCBdy0yLCbi9iJIpbbNpQv5hgkBKloVE3B6TuJG3vG9AHliLrgyCABsI2piJ7I6VeiqwMj89vIzFooLnzBQBAlCh3TAi5m3San097RGSBAJ2SCCd/H9PXVhjGaTdI/wA+NUZIIMb+sV7eWQeU9Adqq42BxGDB5p3xqAIiLgiTNjHMibeFOPDOKSt1CDCgnkQDZM8vOsvQCqIPn6r+umLKsS6yyp1olKoBTMHZQBsfBVLp8yYlUbWvBpdTpUO70Fo6RG0eHWg2b5UtEKSe0SlK0kK3AWkj0ue+xHrpXwHED4w6Xg6pTogLkjSNRNtGxNhtcVWxvHLxNwokghQCiBBE8rzG3S9O8vZFbQCy3L0NvLCroSDECTcRsbWo12mH/wDsK/6KP/alZzMJJIsDynYHl416+cD73sqTc2ImkeWMvWswEzRfA8GLcI1FKNRCRJiSdgOp8qqM5N1Ur+740QweRtBaba16hCVKgEyLSCCNxcV1KSIrC+R64X+TBhlQdX9IpJ9FKphQv3gmSB5A79KZsRgQUwBAVy3B3231xt3dR+6mkB1SnHVK1BK9WgpKiq6ZAIVqCtPIE9K+pxWICY7RwoUCYDqgIG50rSoQDR1qyqg64GnE8LhwDtJVFhfpySTv/SDqHOKXOJ+EDp1sqUCN5CSZ/qi5qVjifEAjU4sm3pNtOSOWogpUoec1c/iyVHX2BBEHWl5v+6FgeRJT5UbFcduKE7Lc3UwqMQ0HEjdSfSHjEwr1U9ZDmeFxA+iWmfsmx9hoDmGHDs9kyhap3ZxDShH9JIUD7vAUvY7ISjvKbdaIvqKD7imfdNcuXApfIpi8RLHs1a/g2BOBFTN4QVjeX8d4lgwHg4Byc+JvTjlPyqtLgPNlsn6w7yfM8wPbXDLw2RO+T0sfi8UtuB9ca8L+GI73w9VZ3nWEWrNI1gIUptChqIWCWgYlJhR57GnlnMWXU/Ru4ZafBo6Y8x+dK2NJ+dodUFJSh1KoA1AJQjQdMXIMahbnXoqr3IS4VFvjVtOHw/apbCiFJTEFVlAg235b0Hy/h0PsJeIDcxaZkAGDJFje1MnEuNbdaa0qnU4kgSUGE6gTCgCQDyqXIMLGBaS4SmwBJMGZ6nY2qWnyNlLudfIzjM+DkoKUKUhMnugquoAkHffcSfChGMb7FspfB7Mi6fv2MpJ335zIHhT9xXlDZewwcCllKoHeHeC1idYIlXIyPKhnyrMBGEkpmHEQSg2lJFlAwfIgeFNC6RHJFb0jLk6QAARa4ne8/GrGHw6Se0K5KRYRBnp4zehPbyZnlVzCYuLgEx+vM9edq04OtjlSadsKYZtHdi0XM+Ijz8xV5QHZ6UGBflttv02oUmOzJBk8utQnGwIkmevqmoxi27BYWbxxSjTMi1j138huRNVmsWlTgKwVDax3gQL/AKDrQ5nFFKZABEwT0BvFXmsWlOlZJ2kC1jyIiNt/ZVK0m3KPYfSJkWBvPTxFX+za+97P81WdeC17wfzO96j+cD9ijbZh0ZyIc5Pro1gMiASSkJB5LJgpO4I8rGrjGFoth8FOzYVykmPVvXHhySc+T1smOKjwXsgy1OIw4LjDK1pJQ5Nla0bnxmx9dDM94PSI0JUJJ1aQSdugO1M2Q5eAp09iCSoEwQNMCBG3Ie6jRbuPMeya6cyetNE8VaWmY+/w8obOqG3pIcHo+j9QgxUbWSPLMJcSr0uYnvbmLGfVaqWBz7GKf0BZAKj9ZVgVxsZFa8vLdLKQJUu41WClXO5i21VmnFWRx6ZsyPM8pdC9JaDhFzAJtEReed6Fdq43aHW9pgkDa9pjeK0/iNCUMPPutQUJBSFQSJUkfViZmlrhrFIxzmhCVJA9JSVrgD+lVj0itjlJxtgy446qQpjMFm6iFf1oB5XvAPhVPEqbUZLTc9UmNh0gjnWrjIk99OlJ03vEnx2A638KTs1yBlMLUUJDijp1FQNom4kc+nOkhk1SqgZPDRUbsE8P51iMI6FYdTgEwpuZSoDcG9vPkY8q2TC5xh3kj6RvUQJSVCQSLi8beArPOG+FZcCm7p+0FpUkxyBgEddjTdi8qYBCVlkknSAoQZO0wefWmyKMtmNgUoLZ/wAhbMMlQ6iAE2BCTuASLbbieVUcq4cS1BXC16QFW7pVFyBFpvQ5fDMGUAp8W3I91Rrw+Kb9B98DopKXB+tQ0KqUjp1O7cT3nGSulwKaUgJRBQhSRCSFBViINyAd6WflOUtzAkrQhLnaIB0hwSAFRCp0K8jtyNHl51i07lhcdUqQfhS9nmYoeC28YVNoXdOlYKUqSJTHWbgA9TVMSmnTexHK4tWluZCpBG4qfBTNjHrqy81B+Cgf1quTH+1db3Rx6rVEnawdqsvkTsE228dqGKc6WFekvmaTQDQHsM4A3pMAcz67efrrsfGnaDe5E23AHShAxBiSTPT8q9jHqNpNR6Tuwu6PiHLzsevP/Fe/ni+qvZULxClAg79YHv2qLvVdRT3NRvmAaCvSUEgCSTTNh8qbCUfzFa5hQ9ERtPSaxzC8dIdcQn6VvvRKSOZESNQmtQy7HANIHa4hJItKhJuf/wBP3FcEMfT9S3PTeTW9uA5k6U6l91wd63pWuTCt/fyqHIRie2c7d5txAMJCIkHVawHdgWIMya9ZG+Dqh495ZtHpCfdO1XcHlSWVOLTJU4dSifAGB5b+2r5JVKv2/wAJQVqzOsM0gdk4hpIUtamx6VtBbM+l1Wfw+NamE90T+7ms7y53V2ILQSe2WAAVWnsJNyTz91aRFh++dVyryksPItcbNJODfCzCSkSRewWk/pS18n+XoZdW2mVFIGowABcmPSM/4pn43CfmT2vVp0idMT6Q2m1DOE0DtnymdwTMfe8b0uFeQbL+ovz3Fbi3jVTOOcYGHadDYCwVKUlRKkgkWsbnbwqnxYg43CYJ9KQjVrWU6tgSkG9p299Lvyk4pSM1fKTFkJP4E9fbTfhGUnLsEkqAJwzoAM3kNk7Dl49aaEEtMkTnJy1Rf5uNnC2HSnDNaYjSNvAAGkvNcuW7nSgqez1ItHLs08/MVomUN6cO2Puj/tTSviMHqzCTBh9JjUCQOwTAImRcTB86MfU/z2Gn6Y/Q75T8U43hUFlRQoupTb7JSq3hyqbhpC28C0olS1GFKAAnTzCQbWkx+e1WeM21KbbA/wCKJvFtC/1ja9Wcgb04RkGSdAkkzJIvPvqMv02/m/7KK+r9BW4u4peYWyhtPedKh3ki0FIEjlZX7NWOI+H0PNALAmATAG4Em3rIqHjVjViMPAEpkgkG0uNJ8tiT6qYsyHw/toUljTXId3kaZiuHyZDrZdSkBIOnaL8zbkKEYnLxr0puSJ57AkfpT1lLRRgntInSolIvc6EmD7YpfCCt9pRTpUpsynp6dvDarqXno5XHyWKrrMEjpUM3oviWO+75A+4UKcEGqrdAT3o9FyYqdGHCVgOakiJsL7W8KgYbKlAcyaZv9CxHzhovJKgCAVA6oGomCawHsBMSkBSgARfYi/vuL1L8w++PfWkY/Lx8/ZWEQOzNxtq1dY3g0F/0g/ZPsNFMR2LGSYJfzhklCwO0TJ0n7Q8K/SmBCRhkkgagLWk+qqI4cWBPzlZ8NKRQp/O1NJKEgQJuZnr1rz8iyZZ0l2Z6UNGKLbfdDNkL7ikAyUg3KYF55/d6RyijIX4Uh5HxCtDSAEpOpIVz3IHjRH+KXOiB6j8avLBk1WRjmx0Wzk6u07Ts79opz+aIlZQSP5c/UHto06VKAuUWuBB38SP0pZ/id37ns/zXL4nd+7+H/NGWHLJU2COXHHgJZxgO2YcaUVL1iLaQRcc9vGq2T4MsrWShUOGSStJjfoJO9DHOJneRQP8Al/zVZfFL/VH4RQjhzRjVoMsuJy1bkOe/Jy1inlPO3WqJKdQ2ED63QCrWL4eAbYQhJhltbYSiIhwIH11SY0euaqOcUvfaT+EVXVxU8PrJ/CKEfD5k+UaWfC+w1s48pbSOyVItpUpItG4I1DlQVOE0Ypx8pcUFrSsBKAY0tBsidcnbpQg8Vv8A2h+FNeVcSP8A2k/gTTrDmu7X3FebC1W/2D/E+GD6GyCoaXUuRpJPdSoRANj3uvKp8JigllCEpV3Rp7w07DfnSk5xG/8AbH4U/CoHOI8R9v8AsT8KD8PlcdO33N8RiUtVMNZ62VutLvCQpJSkKVcqbUFWtbSRe96vYrM0KIiUgGZUI9UTM0kv8SPnd33JH6ULxPEzo/8Al/7fhQ+HyadNo3xOPVqpjAlxDbS0pDhJUDdJvAA3NuQpfxDoD6HFBQAkERMbiTFufuoXiuJnDu6T7PhQt/OVq+uf36qPSnq1Nom8sHHSkyw+QFOTPeQALHcAfCl/E71ZexajzNVXJNXimluIubLmATCknoR+daq7jUNkalpBNxNZIySIsd6Yc3zsYhTaihaS3cWG8g/pWFa3H53FJCwCpIJNhPq6VPH7k1nuPzlTykOKkLR6JAi55kXmov8AX8X/AMb+xPwoANLf4scAJViCLX7wFUGM4bUxqU6kkg3KhO5/xSY1lzxBKkoT79/IVZ/0lQiHEeYRIHsNbqxvYbTJrcactz5kISC6gd0RO+3SKmb4oZAu4VH+lR/IUsMZO4Z7+21oM++Nxbzq4zw0ogalqJg6uk8o9UiPfTdQCgw2nitr7/4DUTvFiOSHP7R/5VQ/hcCxKzbfa5HTzqynhVsgSFfi8Le+s8j9gqDIHOK72b9qh+gqrieKDySlPmo/Crx4ebRfSJ/ceFfE5agkkpBMUOo2Z4wQridZmAjkNlG5251CrOniJn2I+JopiEgK2E+X786+lsQL+qt1JG6aAycbiFbFXXZI/SviV4lRElf4gPyFMTTIiq5jVtQ1SNoQJewDsSVmOpWskSPVUBydxWy/bP8A7GmDHCwtX1j0RtSapVyPojdULashCY1K38Bb3V5Xkg03J8gB8KM483FQ4xwxzoJuuQNJOgGcOkA228T8aoPRYQOtW3HbGhzir06W5PUeHHeXLyqut5W0mK9rN6hNMkgpnpKqulQt8TVNCatpIkWogkTmJEAVL2p6D2CoVrEiveoViYx4Vwk70WaSIr5XUC0eArgkiBV4C1dXVOT8xeCWkha9KiTabV8rqpJbCxZVxqbGh7Y3r7XUFwCXIIx6u9Xwmwr7XUEKy4xtVOfpK6urAfB6zQwBXplXcFdXVN+kdeoHY9XeFRYsyL11dTR4ElyAndjYWqgveurqfuS7EDg5/vlUU11dTDI4GrLW4rq6gZkjnKu1Gurq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300" name="Picture 12" descr="Дом-музей А.И.Герцена"/>
          <p:cNvPicPr>
            <a:picLocks noChangeAspect="1" noChangeArrowheads="1"/>
          </p:cNvPicPr>
          <p:nvPr/>
        </p:nvPicPr>
        <p:blipFill>
          <a:blip r:embed="rId3" cstate="print"/>
          <a:srcRect t="10274" r="9482"/>
          <a:stretch>
            <a:fillRect/>
          </a:stretch>
        </p:blipFill>
        <p:spPr bwMode="auto">
          <a:xfrm>
            <a:off x="6516216" y="2505620"/>
            <a:ext cx="2160240" cy="1704956"/>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13" name="TextBox 12"/>
          <p:cNvSpPr txBox="1"/>
          <p:nvPr/>
        </p:nvSpPr>
        <p:spPr>
          <a:xfrm>
            <a:off x="6103127" y="4237397"/>
            <a:ext cx="2820004" cy="338554"/>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Дом-музей А. И. Герцена</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3594623" y="857232"/>
            <a:ext cx="4643470" cy="5078313"/>
          </a:xfrm>
          <a:prstGeom prst="rect">
            <a:avLst/>
          </a:prstGeom>
        </p:spPr>
        <p:txBody>
          <a:bodyPr wrap="square">
            <a:spAutoFit/>
          </a:bodyPr>
          <a:lstStyle/>
          <a:p>
            <a:pPr indent="457200"/>
            <a:r>
              <a:rPr lang="ru-RU" i="1" dirty="0" smtClean="0">
                <a:latin typeface="Bookman Old Style" pitchFamily="18" charset="0"/>
              </a:rPr>
              <a:t>Среди экспонатов музея есть    по-настоящему волнующие вещи.      В 1974 году в числе материалов, переданных в дар музею правнуком Герцена Леонардом </a:t>
            </a:r>
            <a:r>
              <a:rPr lang="ru-RU" i="1" dirty="0" err="1" smtClean="0">
                <a:latin typeface="Bookman Old Style" pitchFamily="18" charset="0"/>
              </a:rPr>
              <a:t>Ристом</a:t>
            </a:r>
            <a:r>
              <a:rPr lang="ru-RU" i="1" dirty="0" smtClean="0">
                <a:latin typeface="Bookman Old Style" pitchFamily="18" charset="0"/>
              </a:rPr>
              <a:t>, оказалась маленькая детская </a:t>
            </a:r>
            <a:r>
              <a:rPr lang="ru-RU" i="1" dirty="0" err="1" smtClean="0">
                <a:latin typeface="Bookman Old Style" pitchFamily="18" charset="0"/>
              </a:rPr>
              <a:t>перчаточка</a:t>
            </a:r>
            <a:r>
              <a:rPr lang="ru-RU" i="1" dirty="0" smtClean="0">
                <a:latin typeface="Bookman Old Style" pitchFamily="18" charset="0"/>
              </a:rPr>
              <a:t>, чудом сохранившаяся после кораблекрушения на Средиземном море, в котором погибли мать Герцена и его младший сын Коля. Среди других памятных сокровищ музея - шкатулка с вещами жены Герцена Натальи Александровны и икона с изображением св. Александра Невского, которой ее отец благословил дочь и ее будущего мужа. И многое, многое другое….</a:t>
            </a:r>
            <a:r>
              <a:rPr lang="ru-RU" i="1" u="sng" dirty="0" smtClean="0">
                <a:latin typeface="Bookman Old Style" pitchFamily="18" charset="0"/>
                <a:hlinkClick r:id="rId3" tooltip="Ампир"/>
              </a:rPr>
              <a:t> </a:t>
            </a:r>
            <a:endParaRPr lang="ru-RU" i="1" dirty="0">
              <a:latin typeface="Bookman Old Style" pitchFamily="18" charset="0"/>
            </a:endParaRPr>
          </a:p>
        </p:txBody>
      </p:sp>
      <p:pic>
        <p:nvPicPr>
          <p:cNvPr id="11266" name="Picture 2" descr="http://t1.gstatic.com/images?q=tbn:ANd9GcQJDHCgPXSm5E2LXLQIBOjpQCJ2tqt-36p6V5exxk2xiJ6BfSBA"/>
          <p:cNvPicPr>
            <a:picLocks noChangeAspect="1" noChangeArrowheads="1"/>
          </p:cNvPicPr>
          <p:nvPr/>
        </p:nvPicPr>
        <p:blipFill>
          <a:blip r:embed="rId4" cstate="print"/>
          <a:srcRect/>
          <a:stretch>
            <a:fillRect/>
          </a:stretch>
        </p:blipFill>
        <p:spPr bwMode="auto">
          <a:xfrm>
            <a:off x="642910" y="1857364"/>
            <a:ext cx="2714644" cy="2500330"/>
          </a:xfrm>
          <a:prstGeom prst="rect">
            <a:avLst/>
          </a:prstGeom>
          <a:ln>
            <a:solidFill>
              <a:schemeClr val="accent2">
                <a:lumMod val="50000"/>
              </a:schemeClr>
            </a:solidFill>
          </a:ln>
          <a:effectLst>
            <a:outerShdw blurRad="292100" dist="139700" dir="2700000" algn="tl" rotWithShape="0">
              <a:srgbClr val="333333">
                <a:alpha val="65000"/>
              </a:srgbClr>
            </a:outerShdw>
          </a:effectLst>
        </p:spPr>
      </p:pic>
      <p:sp>
        <p:nvSpPr>
          <p:cNvPr id="4" name="TextBox 3"/>
          <p:cNvSpPr txBox="1"/>
          <p:nvPr/>
        </p:nvSpPr>
        <p:spPr>
          <a:xfrm>
            <a:off x="733222" y="4429132"/>
            <a:ext cx="2379176" cy="338554"/>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Интерьер гостиной </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3086972" y="642918"/>
            <a:ext cx="5072098" cy="5355312"/>
          </a:xfrm>
          <a:prstGeom prst="rect">
            <a:avLst/>
          </a:prstGeom>
        </p:spPr>
        <p:txBody>
          <a:bodyPr wrap="square">
            <a:spAutoFit/>
          </a:bodyPr>
          <a:lstStyle/>
          <a:p>
            <a:pPr indent="457200"/>
            <a:r>
              <a:rPr lang="ru-RU" i="1" dirty="0" smtClean="0">
                <a:latin typeface="Bookman Old Style" pitchFamily="18" charset="0"/>
              </a:rPr>
              <a:t>Ампирный особняк с  мезонином в три окна, построенный в 1820-х годах, позже перестраивался. Является памятником истории и архитектуры, дающим представление о распространённом виде застройки в районе Арбата в </a:t>
            </a:r>
            <a:r>
              <a:rPr lang="ru-RU" i="1" dirty="0" err="1" smtClean="0">
                <a:latin typeface="Bookman Old Style" pitchFamily="18" charset="0"/>
              </a:rPr>
              <a:t>посленаполеоновское</a:t>
            </a:r>
            <a:r>
              <a:rPr lang="ru-RU" i="1" dirty="0" smtClean="0">
                <a:latin typeface="Bookman Old Style" pitchFamily="18" charset="0"/>
              </a:rPr>
              <a:t> время. В советское время сохранился только благодаря тому, что в нём проживал А. И. Герцен. Остальная историческая застройка </a:t>
            </a:r>
            <a:r>
              <a:rPr lang="ru-RU" i="1" dirty="0" err="1" smtClean="0">
                <a:latin typeface="Bookman Old Style" pitchFamily="18" charset="0"/>
              </a:rPr>
              <a:t>Сивцева</a:t>
            </a:r>
            <a:r>
              <a:rPr lang="ru-RU" i="1" dirty="0" smtClean="0">
                <a:latin typeface="Bookman Old Style" pitchFamily="18" charset="0"/>
              </a:rPr>
              <a:t> </a:t>
            </a:r>
            <a:r>
              <a:rPr lang="ru-RU" i="1" dirty="0" err="1" smtClean="0">
                <a:latin typeface="Bookman Old Style" pitchFamily="18" charset="0"/>
              </a:rPr>
              <a:t>Вражка</a:t>
            </a:r>
            <a:r>
              <a:rPr lang="ru-RU" i="1" dirty="0" smtClean="0">
                <a:latin typeface="Bookman Old Style" pitchFamily="18" charset="0"/>
              </a:rPr>
              <a:t> практически полностью утрачена.</a:t>
            </a:r>
          </a:p>
          <a:p>
            <a:pPr indent="457200"/>
            <a:r>
              <a:rPr lang="ru-RU" i="1" dirty="0" smtClean="0">
                <a:latin typeface="Bookman Old Style" pitchFamily="18" charset="0"/>
              </a:rPr>
              <a:t>Здесь </a:t>
            </a:r>
            <a:r>
              <a:rPr lang="ru-RU" i="1" dirty="0" smtClean="0">
                <a:latin typeface="Bookman Old Style" pitchFamily="18" charset="0"/>
              </a:rPr>
              <a:t>Александром Ивановичем </a:t>
            </a:r>
            <a:r>
              <a:rPr lang="ru-RU" i="1" dirty="0" smtClean="0">
                <a:latin typeface="Bookman Old Style" pitchFamily="18" charset="0"/>
              </a:rPr>
              <a:t>были написаны повести "Сорока-воровка", "Доктор Крупов", роман "Кто виноват?". У Герцена бывали друзья: Т. Н. Грановский, М. С. Щепкин, В. П. Боткин, В. Г. Белинский,                И. С. Тургенев.    </a:t>
            </a:r>
          </a:p>
        </p:txBody>
      </p:sp>
      <p:pic>
        <p:nvPicPr>
          <p:cNvPr id="11266" name="Picture 2" descr="http://t3.gstatic.com/images?q=tbn:ANd9GcSQMNaMztJ3DQEpcPk8Sy4gKOjDaETzGxO2uDA5Ais6qTcJHhA6"/>
          <p:cNvPicPr>
            <a:picLocks noChangeAspect="1" noChangeArrowheads="1"/>
          </p:cNvPicPr>
          <p:nvPr/>
        </p:nvPicPr>
        <p:blipFill>
          <a:blip r:embed="rId3" cstate="print"/>
          <a:srcRect/>
          <a:stretch>
            <a:fillRect/>
          </a:stretch>
        </p:blipFill>
        <p:spPr bwMode="auto">
          <a:xfrm>
            <a:off x="640274" y="1988840"/>
            <a:ext cx="2145775" cy="1872208"/>
          </a:xfrm>
          <a:prstGeom prst="rect">
            <a:avLst/>
          </a:prstGeom>
          <a:ln>
            <a:solidFill>
              <a:schemeClr val="bg2">
                <a:lumMod val="75000"/>
              </a:schemeClr>
            </a:solidFill>
          </a:ln>
          <a:effectLst>
            <a:outerShdw blurRad="292100" dist="139700" dir="2700000" algn="tl" rotWithShape="0">
              <a:srgbClr val="333333">
                <a:alpha val="65000"/>
              </a:srgbClr>
            </a:outerShdw>
          </a:effectLst>
        </p:spPr>
      </p:pic>
      <p:sp>
        <p:nvSpPr>
          <p:cNvPr id="5" name="TextBox 4"/>
          <p:cNvSpPr txBox="1"/>
          <p:nvPr/>
        </p:nvSpPr>
        <p:spPr>
          <a:xfrm>
            <a:off x="274137" y="4000504"/>
            <a:ext cx="2820004" cy="338554"/>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Дом-музей А. И. Герцена</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684362" y="676256"/>
            <a:ext cx="5643602" cy="5201424"/>
          </a:xfrm>
          <a:prstGeom prst="rect">
            <a:avLst/>
          </a:prstGeom>
        </p:spPr>
        <p:txBody>
          <a:bodyPr wrap="square">
            <a:spAutoFit/>
          </a:bodyPr>
          <a:lstStyle/>
          <a:p>
            <a:pPr algn="ctr"/>
            <a:r>
              <a:rPr lang="ru-RU" sz="2000" b="1" i="1" dirty="0" smtClean="0">
                <a:solidFill>
                  <a:srgbClr val="7A1E1C"/>
                </a:solidFill>
                <a:latin typeface="Bookman Old Style" pitchFamily="18" charset="0"/>
              </a:rPr>
              <a:t>Кировская областная научная библиотека  </a:t>
            </a:r>
          </a:p>
          <a:p>
            <a:pPr algn="ctr"/>
            <a:r>
              <a:rPr lang="ru-RU" sz="2000" b="1" i="1" dirty="0" smtClean="0">
                <a:solidFill>
                  <a:srgbClr val="7A1E1C"/>
                </a:solidFill>
                <a:latin typeface="Bookman Old Style" pitchFamily="18" charset="0"/>
              </a:rPr>
              <a:t>имени А. И. Герцена</a:t>
            </a:r>
          </a:p>
          <a:p>
            <a:pPr algn="ctr"/>
            <a:endParaRPr lang="ru-RU" sz="2000" i="1" u="sng" dirty="0" smtClean="0">
              <a:solidFill>
                <a:srgbClr val="FF0000"/>
              </a:solidFill>
              <a:latin typeface="Bookman Old Style" pitchFamily="18" charset="0"/>
            </a:endParaRPr>
          </a:p>
          <a:p>
            <a:pPr indent="457200"/>
            <a:r>
              <a:rPr lang="ru-RU" b="1" i="1" dirty="0" smtClean="0">
                <a:latin typeface="Bookman Old Style" pitchFamily="18" charset="0"/>
              </a:rPr>
              <a:t>1837, 6 (18) декабря</a:t>
            </a:r>
            <a:r>
              <a:rPr lang="ru-RU" i="1" dirty="0" smtClean="0">
                <a:latin typeface="Bookman Old Style" pitchFamily="18" charset="0"/>
              </a:rPr>
              <a:t> – Состоялось торжественное открытие Вятской публичной библиотеки. В здании благородного собрания А. И. Герцен произнёс знаменитую речь о роли книги и библиотеки в истории человечества.</a:t>
            </a:r>
          </a:p>
          <a:p>
            <a:pPr indent="457200"/>
            <a:r>
              <a:rPr lang="ru-RU" b="1" i="1" dirty="0" smtClean="0">
                <a:latin typeface="Bookman Old Style" pitchFamily="18" charset="0"/>
              </a:rPr>
              <a:t>1917, март</a:t>
            </a:r>
            <a:r>
              <a:rPr lang="ru-RU" i="1" dirty="0" smtClean="0">
                <a:latin typeface="Bookman Old Style" pitchFamily="18" charset="0"/>
              </a:rPr>
              <a:t> – По просьбе жителей Вятки библиотеке присвоено имя А. И. Герцена, «основателя её и борца за свободу».</a:t>
            </a:r>
          </a:p>
          <a:p>
            <a:pPr indent="457200"/>
            <a:r>
              <a:rPr lang="ru-RU" b="1" i="1" dirty="0" smtClean="0">
                <a:latin typeface="Bookman Old Style" pitchFamily="18" charset="0"/>
              </a:rPr>
              <a:t>1943</a:t>
            </a:r>
            <a:r>
              <a:rPr lang="ru-RU" i="1" dirty="0" smtClean="0">
                <a:latin typeface="Bookman Old Style" pitchFamily="18" charset="0"/>
              </a:rPr>
              <a:t> – Библиотека заняла первое место среди областных библиотек России.</a:t>
            </a:r>
          </a:p>
          <a:p>
            <a:pPr indent="457200"/>
            <a:r>
              <a:rPr lang="ru-RU" b="1" i="1" dirty="0" smtClean="0">
                <a:latin typeface="Bookman Old Style" pitchFamily="18" charset="0"/>
              </a:rPr>
              <a:t>1948, 31 октября</a:t>
            </a:r>
            <a:r>
              <a:rPr lang="ru-RU" i="1" dirty="0" smtClean="0">
                <a:latin typeface="Bookman Old Style" pitchFamily="18" charset="0"/>
              </a:rPr>
              <a:t> – У здания библиотеки открыт памятник А. И. Герцену (скульптор В. С. Рязанцев).</a:t>
            </a:r>
          </a:p>
        </p:txBody>
      </p:sp>
      <p:pic>
        <p:nvPicPr>
          <p:cNvPr id="9218" name="Picture 2" descr="http://t3.gstatic.com/images?q=tbn:ANd9GcQvVQq3wtFpLLx1sv7cgOGW__17iQbGnJJkgrO_GDTORRPHoNKJ"/>
          <p:cNvPicPr>
            <a:picLocks noChangeAspect="1" noChangeArrowheads="1"/>
          </p:cNvPicPr>
          <p:nvPr/>
        </p:nvPicPr>
        <p:blipFill>
          <a:blip r:embed="rId3" cstate="print"/>
          <a:srcRect/>
          <a:stretch>
            <a:fillRect/>
          </a:stretch>
        </p:blipFill>
        <p:spPr bwMode="auto">
          <a:xfrm>
            <a:off x="6288903" y="1802292"/>
            <a:ext cx="2304256" cy="219856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5" name="TextBox 4"/>
          <p:cNvSpPr txBox="1"/>
          <p:nvPr/>
        </p:nvSpPr>
        <p:spPr>
          <a:xfrm>
            <a:off x="6136051" y="4076000"/>
            <a:ext cx="2576346" cy="830997"/>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Кировская областная </a:t>
            </a:r>
          </a:p>
          <a:p>
            <a:pPr algn="ctr"/>
            <a:r>
              <a:rPr lang="ru-RU" sz="1600" i="1" dirty="0" smtClean="0">
                <a:solidFill>
                  <a:srgbClr val="682804"/>
                </a:solidFill>
                <a:latin typeface="Bookman Old Style" pitchFamily="18" charset="0"/>
              </a:rPr>
              <a:t>научная библиотека</a:t>
            </a:r>
          </a:p>
          <a:p>
            <a:pPr algn="ctr"/>
            <a:r>
              <a:rPr lang="ru-RU" sz="1600" i="1" dirty="0" smtClean="0">
                <a:solidFill>
                  <a:srgbClr val="682804"/>
                </a:solidFill>
                <a:latin typeface="Bookman Old Style" pitchFamily="18" charset="0"/>
              </a:rPr>
              <a:t>им. А. И. Герцена</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1571604" y="1714488"/>
            <a:ext cx="5572164" cy="832472"/>
          </a:xfrm>
          <a:prstGeom prst="rect">
            <a:avLst/>
          </a:prstGeom>
        </p:spPr>
        <p:txBody>
          <a:bodyPr wrap="square">
            <a:spAutoFit/>
          </a:bodyPr>
          <a:lstStyle/>
          <a:p>
            <a:pPr algn="ctr">
              <a:lnSpc>
                <a:spcPct val="200000"/>
              </a:lnSpc>
            </a:pPr>
            <a:r>
              <a:rPr lang="ru-RU" sz="2800" i="1" dirty="0" smtClean="0">
                <a:ln w="6350">
                  <a:solidFill>
                    <a:schemeClr val="tx1"/>
                  </a:solidFill>
                </a:ln>
                <a:solidFill>
                  <a:schemeClr val="accent3">
                    <a:lumMod val="50000"/>
                  </a:schemeClr>
                </a:solidFill>
                <a:latin typeface="Bookman Old Style" pitchFamily="18" charset="0"/>
              </a:rPr>
              <a:t>  </a:t>
            </a:r>
            <a:endParaRPr lang="ru-RU" dirty="0"/>
          </a:p>
        </p:txBody>
      </p:sp>
      <p:pic>
        <p:nvPicPr>
          <p:cNvPr id="1026" name="Picture 2" descr="Картинка 9 из 4543">
            <a:hlinkClick r:id="rId3"/>
          </p:cNvPr>
          <p:cNvPicPr>
            <a:picLocks noChangeAspect="1" noChangeArrowheads="1"/>
          </p:cNvPicPr>
          <p:nvPr/>
        </p:nvPicPr>
        <p:blipFill>
          <a:blip r:embed="rId4" cstate="print"/>
          <a:srcRect t="13236" r="5128"/>
          <a:stretch>
            <a:fillRect/>
          </a:stretch>
        </p:blipFill>
        <p:spPr bwMode="auto">
          <a:xfrm>
            <a:off x="5815457" y="1412776"/>
            <a:ext cx="2571768" cy="2143141"/>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pic>
        <p:nvPicPr>
          <p:cNvPr id="1030" name="Picture 6" descr="Картинка 1 из 48">
            <a:hlinkClick r:id="rId5"/>
          </p:cNvPr>
          <p:cNvPicPr>
            <a:picLocks noChangeAspect="1" noChangeArrowheads="1"/>
          </p:cNvPicPr>
          <p:nvPr/>
        </p:nvPicPr>
        <p:blipFill>
          <a:blip r:embed="rId6" cstate="print">
            <a:grayscl/>
            <a:lum bright="-25000" contrast="-11000"/>
          </a:blip>
          <a:srcRect l="13620" t="8696" r="11111" b="10000"/>
          <a:stretch>
            <a:fillRect/>
          </a:stretch>
        </p:blipFill>
        <p:spPr bwMode="auto">
          <a:xfrm>
            <a:off x="5500694" y="2857496"/>
            <a:ext cx="2143140" cy="1571636"/>
          </a:xfrm>
          <a:prstGeom prst="rect">
            <a:avLst/>
          </a:prstGeom>
          <a:ln>
            <a:solidFill>
              <a:schemeClr val="tx1">
                <a:lumMod val="65000"/>
                <a:lumOff val="35000"/>
              </a:schemeClr>
            </a:solidFill>
          </a:ln>
          <a:effectLst>
            <a:outerShdw blurRad="292100" dist="139700" dir="2700000" algn="tl" rotWithShape="0">
              <a:srgbClr val="333333">
                <a:alpha val="65000"/>
              </a:srgbClr>
            </a:outerShdw>
          </a:effectLst>
        </p:spPr>
      </p:pic>
      <p:pic>
        <p:nvPicPr>
          <p:cNvPr id="1028" name="Picture 4" descr="http://im3-tub-ru.yandex.net/i?id=499611269-21-72"/>
          <p:cNvPicPr>
            <a:picLocks noChangeAspect="1" noChangeArrowheads="1"/>
          </p:cNvPicPr>
          <p:nvPr/>
        </p:nvPicPr>
        <p:blipFill>
          <a:blip r:embed="rId7" cstate="print"/>
          <a:srcRect l="9677" t="7692"/>
          <a:stretch>
            <a:fillRect/>
          </a:stretch>
        </p:blipFill>
        <p:spPr bwMode="auto">
          <a:xfrm>
            <a:off x="6300192" y="3645024"/>
            <a:ext cx="2071702" cy="1714512"/>
          </a:xfrm>
          <a:prstGeom prst="roundRect">
            <a:avLst>
              <a:gd name="adj" fmla="val 16667"/>
            </a:avLst>
          </a:prstGeom>
          <a:ln w="19050">
            <a:solidFill>
              <a:srgbClr val="70392E"/>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Прямоугольник 13"/>
          <p:cNvSpPr/>
          <p:nvPr/>
        </p:nvSpPr>
        <p:spPr>
          <a:xfrm>
            <a:off x="714348" y="928670"/>
            <a:ext cx="4929222" cy="5078313"/>
          </a:xfrm>
          <a:prstGeom prst="rect">
            <a:avLst/>
          </a:prstGeom>
        </p:spPr>
        <p:txBody>
          <a:bodyPr wrap="square">
            <a:spAutoFit/>
          </a:bodyPr>
          <a:lstStyle/>
          <a:p>
            <a:pPr indent="457200"/>
            <a:r>
              <a:rPr lang="ru-RU" i="1" dirty="0" smtClean="0">
                <a:latin typeface="Bookman Old Style" pitchFamily="18" charset="0"/>
              </a:rPr>
              <a:t>Благодаря знакомству с Шиллером, Герцен проникся свободолюбивыми стремлениями, развитию которых во </a:t>
            </a:r>
            <a:r>
              <a:rPr lang="ru-RU" i="1" dirty="0" smtClean="0">
                <a:latin typeface="Bookman Old Style" pitchFamily="18" charset="0"/>
              </a:rPr>
              <a:t>многом </a:t>
            </a:r>
            <a:r>
              <a:rPr lang="ru-RU" i="1" dirty="0" smtClean="0">
                <a:latin typeface="Bookman Old Style" pitchFamily="18" charset="0"/>
              </a:rPr>
              <a:t>содействовал учитель русской словесности И. E. Протопопов, приносивший Герцену тетрадки стихов Пушкина: «Оды на свободу», «Кинжал», «Думы» Рылеева и пр., а также </a:t>
            </a:r>
            <a:r>
              <a:rPr lang="ru-RU" i="1" dirty="0" err="1" smtClean="0">
                <a:latin typeface="Bookman Old Style" pitchFamily="18" charset="0"/>
              </a:rPr>
              <a:t>Бушо</a:t>
            </a:r>
            <a:r>
              <a:rPr lang="ru-RU" i="1" dirty="0" smtClean="0">
                <a:latin typeface="Bookman Old Style" pitchFamily="18" charset="0"/>
              </a:rPr>
              <a:t>, </a:t>
            </a:r>
            <a:r>
              <a:rPr lang="ru-RU" i="1" dirty="0" smtClean="0">
                <a:latin typeface="Bookman Old Style" pitchFamily="18" charset="0"/>
              </a:rPr>
              <a:t>участника </a:t>
            </a:r>
            <a:r>
              <a:rPr lang="ru-RU" i="1" dirty="0" smtClean="0">
                <a:latin typeface="Bookman Old Style" pitchFamily="18" charset="0"/>
              </a:rPr>
              <a:t>Французской революции, </a:t>
            </a:r>
            <a:r>
              <a:rPr lang="ru-RU" i="1" dirty="0" smtClean="0">
                <a:latin typeface="Bookman Old Style" pitchFamily="18" charset="0"/>
              </a:rPr>
              <a:t>уехавшего </a:t>
            </a:r>
            <a:r>
              <a:rPr lang="ru-RU" i="1" dirty="0" smtClean="0">
                <a:latin typeface="Bookman Old Style" pitchFamily="18" charset="0"/>
              </a:rPr>
              <a:t>из Франции, когда «развратные и плуты» взяли верх.         К этому присоединилось влияние молоденькой «</a:t>
            </a:r>
            <a:r>
              <a:rPr lang="ru-RU" i="1" dirty="0" err="1" smtClean="0">
                <a:latin typeface="Bookman Old Style" pitchFamily="18" charset="0"/>
              </a:rPr>
              <a:t>Корчевской</a:t>
            </a:r>
            <a:r>
              <a:rPr lang="ru-RU" i="1" dirty="0" smtClean="0">
                <a:latin typeface="Bookman Old Style" pitchFamily="18" charset="0"/>
              </a:rPr>
              <a:t> кузины» Герцен (впоследствии Татьяна </a:t>
            </a:r>
            <a:r>
              <a:rPr lang="ru-RU" i="1" dirty="0" err="1" smtClean="0">
                <a:latin typeface="Bookman Old Style" pitchFamily="18" charset="0"/>
              </a:rPr>
              <a:t>Пассек</a:t>
            </a:r>
            <a:r>
              <a:rPr lang="ru-RU" i="1" dirty="0" smtClean="0">
                <a:latin typeface="Bookman Old Style" pitchFamily="18" charset="0"/>
              </a:rPr>
              <a:t>), которая поддерживала детское самолюбие молодого фантазёра, пророча ему необыкновенную будущность</a:t>
            </a:r>
            <a:r>
              <a:rPr lang="ru-RU" dirty="0" smtClean="0"/>
              <a:t>.</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 name="Прямоугольник 6"/>
          <p:cNvSpPr/>
          <p:nvPr/>
        </p:nvSpPr>
        <p:spPr>
          <a:xfrm>
            <a:off x="472769" y="1768622"/>
            <a:ext cx="5500726" cy="3416320"/>
          </a:xfrm>
          <a:prstGeom prst="rect">
            <a:avLst/>
          </a:prstGeom>
        </p:spPr>
        <p:txBody>
          <a:bodyPr wrap="square">
            <a:spAutoFit/>
          </a:bodyPr>
          <a:lstStyle/>
          <a:p>
            <a:pPr indent="457200"/>
            <a:r>
              <a:rPr lang="ru-RU" b="1" i="1" dirty="0" smtClean="0">
                <a:latin typeface="Bookman Old Style" pitchFamily="18" charset="0"/>
              </a:rPr>
              <a:t>1977, 22 декабря</a:t>
            </a:r>
            <a:r>
              <a:rPr lang="ru-RU" i="1" dirty="0" smtClean="0">
                <a:latin typeface="Bookman Old Style" pitchFamily="18" charset="0"/>
              </a:rPr>
              <a:t> – Состоялись первые </a:t>
            </a:r>
            <a:r>
              <a:rPr lang="ru-RU" i="1" dirty="0" err="1" smtClean="0">
                <a:latin typeface="Bookman Old Style" pitchFamily="18" charset="0"/>
              </a:rPr>
              <a:t>Герценовские</a:t>
            </a:r>
            <a:r>
              <a:rPr lang="ru-RU" i="1" dirty="0" smtClean="0">
                <a:latin typeface="Bookman Old Style" pitchFamily="18" charset="0"/>
              </a:rPr>
              <a:t> чтения, посвящённые литературному наследию А. И. Герцена, его пребыванию в вятской ссылке (1835-1837 гг.), истории российской провинции, культурным связям Вятки и т.д. В апреле 2007 г. состоялись Девятые </a:t>
            </a:r>
            <a:r>
              <a:rPr lang="ru-RU" i="1" dirty="0" err="1" smtClean="0">
                <a:latin typeface="Bookman Old Style" pitchFamily="18" charset="0"/>
              </a:rPr>
              <a:t>Герценовские</a:t>
            </a:r>
            <a:r>
              <a:rPr lang="ru-RU" i="1" dirty="0" smtClean="0">
                <a:latin typeface="Bookman Old Style" pitchFamily="18" charset="0"/>
              </a:rPr>
              <a:t> чтения. </a:t>
            </a:r>
          </a:p>
          <a:p>
            <a:pPr indent="457200"/>
            <a:r>
              <a:rPr lang="ru-RU" b="1" i="1" dirty="0" smtClean="0">
                <a:latin typeface="Bookman Old Style" pitchFamily="18" charset="0"/>
              </a:rPr>
              <a:t>2000</a:t>
            </a:r>
            <a:r>
              <a:rPr lang="ru-RU" i="1" dirty="0" smtClean="0">
                <a:latin typeface="Bookman Old Style" pitchFamily="18" charset="0"/>
              </a:rPr>
              <a:t> – Вышел первый выпуск научно-популярного альманаха «</a:t>
            </a:r>
            <a:r>
              <a:rPr lang="ru-RU" i="1" dirty="0" err="1" smtClean="0">
                <a:latin typeface="Bookman Old Style" pitchFamily="18" charset="0"/>
              </a:rPr>
              <a:t>Герценка</a:t>
            </a:r>
            <a:r>
              <a:rPr lang="ru-RU" i="1" dirty="0" smtClean="0">
                <a:latin typeface="Bookman Old Style" pitchFamily="18" charset="0"/>
              </a:rPr>
              <a:t>: Вятские записки».</a:t>
            </a:r>
          </a:p>
          <a:p>
            <a:endParaRPr lang="ru-RU" i="1" dirty="0" smtClean="0">
              <a:latin typeface="Bookman Old Style" pitchFamily="18" charset="0"/>
            </a:endParaRPr>
          </a:p>
          <a:p>
            <a:endParaRPr lang="ru-RU" dirty="0"/>
          </a:p>
        </p:txBody>
      </p:sp>
      <p:pic>
        <p:nvPicPr>
          <p:cNvPr id="9218" name="Picture 2" descr="http://t0.gstatic.com/images?q=tbn:ANd9GcTmQQSsUYl4sV0Y9gVBT3SsT_iD-7X6iw-Mp7De7eh0mOpMKHjnVw"/>
          <p:cNvPicPr>
            <a:picLocks noChangeAspect="1" noChangeArrowheads="1"/>
          </p:cNvPicPr>
          <p:nvPr/>
        </p:nvPicPr>
        <p:blipFill>
          <a:blip r:embed="rId3" cstate="print"/>
          <a:srcRect/>
          <a:stretch>
            <a:fillRect/>
          </a:stretch>
        </p:blipFill>
        <p:spPr bwMode="auto">
          <a:xfrm>
            <a:off x="5975552" y="1571611"/>
            <a:ext cx="2448272" cy="332265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4" name="TextBox 3"/>
          <p:cNvSpPr txBox="1"/>
          <p:nvPr/>
        </p:nvSpPr>
        <p:spPr>
          <a:xfrm>
            <a:off x="5703248" y="4997022"/>
            <a:ext cx="2895344" cy="584775"/>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Памятник А. И. Герцену</a:t>
            </a:r>
          </a:p>
          <a:p>
            <a:pPr algn="ctr"/>
            <a:r>
              <a:rPr lang="ru-RU" sz="1600" i="1" dirty="0" smtClean="0">
                <a:solidFill>
                  <a:srgbClr val="682804"/>
                </a:solidFill>
                <a:latin typeface="Bookman Old Style" pitchFamily="18" charset="0"/>
              </a:rPr>
              <a:t>возле здания библиотеки</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747028" y="1611704"/>
            <a:ext cx="6357982" cy="4524315"/>
          </a:xfrm>
          <a:prstGeom prst="rect">
            <a:avLst/>
          </a:prstGeom>
        </p:spPr>
        <p:txBody>
          <a:bodyPr wrap="square">
            <a:spAutoFit/>
          </a:bodyPr>
          <a:lstStyle/>
          <a:p>
            <a:pPr indent="457200"/>
            <a:r>
              <a:rPr lang="ru-RU" dirty="0" smtClean="0"/>
              <a:t>В </a:t>
            </a:r>
            <a:r>
              <a:rPr lang="ru-RU" i="1" dirty="0" smtClean="0">
                <a:latin typeface="Bookman Old Style" pitchFamily="18" charset="0"/>
              </a:rPr>
              <a:t>2008 году при библиотеке  в целях сохранения уникальных фондов, собранных  библиотекой почти за два столетия, был организован Региональный центр по работе с книжными памятниками, который ставит главной задачей сохранение редких и ценных книг, а также книг первого года существования библиотеки. В их числе и те, которые были собраны А. И. Герценом к открытию Вятской публичной библиотеки. Интерьер кабинета типичен для провинции 30-х гг. XIX в. Место расположения кабинета выбрано не случайно. Последняя, в анфиладе комнат особняка купцов </a:t>
            </a:r>
            <a:r>
              <a:rPr lang="ru-RU" i="1" dirty="0" err="1" smtClean="0">
                <a:latin typeface="Bookman Old Style" pitchFamily="18" charset="0"/>
              </a:rPr>
              <a:t>Машковцевых</a:t>
            </a:r>
            <a:r>
              <a:rPr lang="ru-RU" i="1" dirty="0" smtClean="0">
                <a:latin typeface="Bookman Old Style" pitchFamily="18" charset="0"/>
              </a:rPr>
              <a:t>, была временным пристанищем А. И. Герцена в апреле – мае 1837 г. Этот факт доказан краеведом А. </a:t>
            </a:r>
            <a:r>
              <a:rPr lang="ru-RU" i="1" dirty="0" err="1" smtClean="0">
                <a:latin typeface="Bookman Old Style" pitchFamily="18" charset="0"/>
              </a:rPr>
              <a:t>Тинским</a:t>
            </a:r>
            <a:r>
              <a:rPr lang="ru-RU" i="1" dirty="0" smtClean="0">
                <a:latin typeface="Bookman Old Style" pitchFamily="18" charset="0"/>
              </a:rPr>
              <a:t>  («Вятка». 1997, № 3). </a:t>
            </a:r>
            <a:endParaRPr lang="ru-RU" dirty="0"/>
          </a:p>
        </p:txBody>
      </p:sp>
      <p:pic>
        <p:nvPicPr>
          <p:cNvPr id="4" name="Рисунок 3" descr="http://www.herzenlib.ru/main/image/about/Fotogallery.gif"/>
          <p:cNvPicPr/>
          <p:nvPr/>
        </p:nvPicPr>
        <p:blipFill>
          <a:blip r:embed="rId3" cstate="print"/>
          <a:srcRect l="13793" r="20689"/>
          <a:stretch>
            <a:fillRect/>
          </a:stretch>
        </p:blipFill>
        <p:spPr bwMode="auto">
          <a:xfrm>
            <a:off x="7004596" y="2301339"/>
            <a:ext cx="1643074" cy="1785950"/>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5" name="TextBox 4"/>
          <p:cNvSpPr txBox="1"/>
          <p:nvPr/>
        </p:nvSpPr>
        <p:spPr>
          <a:xfrm>
            <a:off x="6910580" y="4177601"/>
            <a:ext cx="1714512" cy="584775"/>
          </a:xfrm>
          <a:prstGeom prst="rect">
            <a:avLst/>
          </a:prstGeom>
          <a:noFill/>
        </p:spPr>
        <p:txBody>
          <a:bodyPr wrap="square" rtlCol="0">
            <a:spAutoFit/>
          </a:bodyPr>
          <a:lstStyle/>
          <a:p>
            <a:pPr algn="ctr"/>
            <a:r>
              <a:rPr lang="ru-RU" sz="1600" i="1" dirty="0" smtClean="0">
                <a:solidFill>
                  <a:srgbClr val="682804"/>
                </a:solidFill>
                <a:latin typeface="Bookman Old Style" pitchFamily="18" charset="0"/>
              </a:rPr>
              <a:t>Портрет  </a:t>
            </a:r>
          </a:p>
          <a:p>
            <a:pPr algn="ctr"/>
            <a:r>
              <a:rPr lang="ru-RU" sz="1600" i="1" dirty="0" smtClean="0">
                <a:solidFill>
                  <a:srgbClr val="682804"/>
                </a:solidFill>
                <a:latin typeface="Bookman Old Style" pitchFamily="18" charset="0"/>
              </a:rPr>
              <a:t>А. И. Герцена</a:t>
            </a:r>
            <a:endParaRPr lang="ru-RU" sz="1600" i="1" dirty="0">
              <a:solidFill>
                <a:srgbClr val="682804"/>
              </a:solidFill>
              <a:latin typeface="Bookman Old Style" pitchFamily="18" charset="0"/>
            </a:endParaRPr>
          </a:p>
        </p:txBody>
      </p:sp>
      <p:sp>
        <p:nvSpPr>
          <p:cNvPr id="7" name="Прямоугольник 6"/>
          <p:cNvSpPr/>
          <p:nvPr/>
        </p:nvSpPr>
        <p:spPr>
          <a:xfrm>
            <a:off x="1052156" y="595044"/>
            <a:ext cx="6984776" cy="1015663"/>
          </a:xfrm>
          <a:prstGeom prst="rect">
            <a:avLst/>
          </a:prstGeom>
        </p:spPr>
        <p:txBody>
          <a:bodyPr wrap="square">
            <a:spAutoFit/>
          </a:bodyPr>
          <a:lstStyle/>
          <a:p>
            <a:pPr algn="ctr"/>
            <a:r>
              <a:rPr lang="ru-RU" sz="2000" b="1" i="1" dirty="0" smtClean="0">
                <a:solidFill>
                  <a:srgbClr val="7A1E1C"/>
                </a:solidFill>
                <a:latin typeface="Bookman Old Style" pitchFamily="18" charset="0"/>
              </a:rPr>
              <a:t>Мемориальный кабинет А. И. Герцена – </a:t>
            </a:r>
          </a:p>
          <a:p>
            <a:pPr algn="ctr"/>
            <a:r>
              <a:rPr lang="ru-RU" sz="2000" b="1" i="1" dirty="0" smtClean="0">
                <a:solidFill>
                  <a:srgbClr val="7A1E1C"/>
                </a:solidFill>
                <a:latin typeface="Bookman Old Style" pitchFamily="18" charset="0"/>
              </a:rPr>
              <a:t>научный, исследовательский, культурный </a:t>
            </a:r>
          </a:p>
          <a:p>
            <a:pPr algn="ctr"/>
            <a:r>
              <a:rPr lang="ru-RU" sz="2000" b="1" i="1" dirty="0" smtClean="0">
                <a:solidFill>
                  <a:srgbClr val="7A1E1C"/>
                </a:solidFill>
                <a:latin typeface="Bookman Old Style" pitchFamily="18" charset="0"/>
              </a:rPr>
              <a:t>и просветительский центр</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4013906" y="1655619"/>
            <a:ext cx="4572032" cy="3416320"/>
          </a:xfrm>
          <a:prstGeom prst="rect">
            <a:avLst/>
          </a:prstGeom>
        </p:spPr>
        <p:txBody>
          <a:bodyPr wrap="square">
            <a:spAutoFit/>
          </a:bodyPr>
          <a:lstStyle/>
          <a:p>
            <a:pPr indent="457200"/>
            <a:r>
              <a:rPr lang="ru-RU" i="1" dirty="0" smtClean="0">
                <a:latin typeface="Bookman Old Style" pitchFamily="18" charset="0"/>
              </a:rPr>
              <a:t>Здесь Герцен жил недолго, тем не менее, следы его пребывания остались. Они сохраняются в его воспоминаниях, письмах, литературных произведениях:         «О себе», «Записки одного молодого человека», «Патриархальные нравы города </a:t>
            </a:r>
            <a:r>
              <a:rPr lang="ru-RU" i="1" dirty="0" err="1" smtClean="0">
                <a:latin typeface="Bookman Old Style" pitchFamily="18" charset="0"/>
              </a:rPr>
              <a:t>Малинова</a:t>
            </a:r>
            <a:r>
              <a:rPr lang="ru-RU" i="1" dirty="0" smtClean="0">
                <a:latin typeface="Bookman Old Style" pitchFamily="18" charset="0"/>
              </a:rPr>
              <a:t>», «Былое и думы».     В письме от 28 апреля 1837 г.            к своей невесте, Наталье Александровне Захарьиной.</a:t>
            </a:r>
          </a:p>
          <a:p>
            <a:pPr indent="457200"/>
            <a:endParaRPr lang="ru-RU" dirty="0"/>
          </a:p>
        </p:txBody>
      </p:sp>
      <p:pic>
        <p:nvPicPr>
          <p:cNvPr id="3" name="Рисунок 2" descr="http://www.herzenlib.ru/main/image/n20101217_1.jpg"/>
          <p:cNvPicPr/>
          <p:nvPr/>
        </p:nvPicPr>
        <p:blipFill>
          <a:blip r:embed="rId3" cstate="print"/>
          <a:srcRect l="2128"/>
          <a:stretch>
            <a:fillRect/>
          </a:stretch>
        </p:blipFill>
        <p:spPr bwMode="auto">
          <a:xfrm>
            <a:off x="785786" y="1659945"/>
            <a:ext cx="2909892" cy="3067050"/>
          </a:xfrm>
          <a:prstGeom prst="rect">
            <a:avLst/>
          </a:prstGeom>
          <a:ln>
            <a:solidFill>
              <a:schemeClr val="accent5">
                <a:lumMod val="75000"/>
              </a:schemeClr>
            </a:solidFill>
          </a:ln>
          <a:effectLst>
            <a:outerShdw blurRad="292100" dist="139700" dir="2700000" algn="tl" rotWithShape="0">
              <a:srgbClr val="333333">
                <a:alpha val="65000"/>
              </a:srgbClr>
            </a:outerShdw>
          </a:effectLst>
        </p:spPr>
      </p:pic>
      <p:sp>
        <p:nvSpPr>
          <p:cNvPr id="4" name="TextBox 3"/>
          <p:cNvSpPr txBox="1"/>
          <p:nvPr/>
        </p:nvSpPr>
        <p:spPr>
          <a:xfrm>
            <a:off x="827584" y="4797152"/>
            <a:ext cx="2857520" cy="338554"/>
          </a:xfrm>
          <a:prstGeom prst="rect">
            <a:avLst/>
          </a:prstGeom>
          <a:noFill/>
        </p:spPr>
        <p:txBody>
          <a:bodyPr wrap="square" rtlCol="0">
            <a:spAutoFit/>
          </a:bodyPr>
          <a:lstStyle/>
          <a:p>
            <a:pPr algn="ctr"/>
            <a:r>
              <a:rPr lang="ru-RU" sz="1600" i="1" dirty="0" smtClean="0">
                <a:solidFill>
                  <a:srgbClr val="682804"/>
                </a:solidFill>
                <a:latin typeface="Bookman Old Style" pitchFamily="18" charset="0"/>
              </a:rPr>
              <a:t>Кабинет А. И. Герцена</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686638" y="1322977"/>
            <a:ext cx="5643602" cy="4247317"/>
          </a:xfrm>
          <a:prstGeom prst="rect">
            <a:avLst/>
          </a:prstGeom>
        </p:spPr>
        <p:txBody>
          <a:bodyPr wrap="square">
            <a:spAutoFit/>
          </a:bodyPr>
          <a:lstStyle/>
          <a:p>
            <a:pPr indent="457200"/>
            <a:r>
              <a:rPr lang="ru-RU" i="1" dirty="0" smtClean="0">
                <a:latin typeface="Bookman Old Style" pitchFamily="18" charset="0"/>
              </a:rPr>
              <a:t>Мемориальный кабинет А. И. Герцена невозможно представить себе без прижизненных литературных изданий писателя. В Вятке Герцен продолжал писать повести («Елена», «Вторая встреча»), здесь получил он номер журнала «Телескоп» с первой напечатанной статьёй «Гофман». «Отечественные записки» (1840 г., т. 13), печатали повесть «Записки одного молодого человека», в журнале «Современник» (1848 г., т. 7) – «Сорока-воровка» – с посвящением       М. С. Щепкину. Все прижизненные издания    А. И. Герцена, и его последующие, можно увидеть в фонде кабинета. </a:t>
            </a:r>
          </a:p>
          <a:p>
            <a:endParaRPr lang="ru-RU" dirty="0"/>
          </a:p>
        </p:txBody>
      </p:sp>
      <p:pic>
        <p:nvPicPr>
          <p:cNvPr id="3" name="Picture 6" descr="Картинка 2 из 20">
            <a:hlinkClick r:id="rId3"/>
          </p:cNvPr>
          <p:cNvPicPr>
            <a:picLocks noChangeAspect="1" noChangeArrowheads="1"/>
          </p:cNvPicPr>
          <p:nvPr/>
        </p:nvPicPr>
        <p:blipFill>
          <a:blip r:embed="rId4" cstate="print"/>
          <a:srcRect/>
          <a:stretch>
            <a:fillRect/>
          </a:stretch>
        </p:blipFill>
        <p:spPr bwMode="auto">
          <a:xfrm>
            <a:off x="6602137" y="1592833"/>
            <a:ext cx="1785950" cy="1668621"/>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sp>
        <p:nvSpPr>
          <p:cNvPr id="4" name="TextBox 3"/>
          <p:cNvSpPr txBox="1"/>
          <p:nvPr/>
        </p:nvSpPr>
        <p:spPr>
          <a:xfrm>
            <a:off x="5988343" y="3420348"/>
            <a:ext cx="2857520" cy="1077218"/>
          </a:xfrm>
          <a:prstGeom prst="rect">
            <a:avLst/>
          </a:prstGeom>
          <a:noFill/>
        </p:spPr>
        <p:txBody>
          <a:bodyPr wrap="square" rtlCol="0">
            <a:spAutoFit/>
          </a:bodyPr>
          <a:lstStyle/>
          <a:p>
            <a:pPr algn="ctr"/>
            <a:r>
              <a:rPr lang="ru-RU" sz="1600" i="1" dirty="0" smtClean="0">
                <a:solidFill>
                  <a:srgbClr val="682804"/>
                </a:solidFill>
                <a:latin typeface="Bookman Old Style" pitchFamily="18" charset="0"/>
              </a:rPr>
              <a:t>Губернатор на  открытии мемориального кабинета А. И. Герцена</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596651" y="1337506"/>
            <a:ext cx="5020069" cy="3970318"/>
          </a:xfrm>
          <a:prstGeom prst="rect">
            <a:avLst/>
          </a:prstGeom>
        </p:spPr>
        <p:txBody>
          <a:bodyPr wrap="square">
            <a:spAutoFit/>
          </a:bodyPr>
          <a:lstStyle/>
          <a:p>
            <a:pPr indent="457200"/>
            <a:r>
              <a:rPr lang="ru-RU" i="1" dirty="0" smtClean="0">
                <a:latin typeface="Bookman Old Style" pitchFamily="18" charset="0"/>
              </a:rPr>
              <a:t> Большой интерес для читателей вызовут издания зарубежной литературы на языке оригинала – немецком, французском, английском, датирующиеся первой половиной XIX в., архивные документы и визитные карточки с автографами вятских друзей А. И. Герцена, а так же антикварные предметы интерьера из фондов Кировского областного краеведческого музея и коллекции библиотеки. Работу кабинета ведёт   главный библиотекарь Мошкина Алевтина Николаевна. </a:t>
            </a:r>
          </a:p>
        </p:txBody>
      </p:sp>
      <p:pic>
        <p:nvPicPr>
          <p:cNvPr id="3" name="Рисунок 2" descr="http://www.herzenlib.ru/main/image/n20101217_2.jpg"/>
          <p:cNvPicPr/>
          <p:nvPr/>
        </p:nvPicPr>
        <p:blipFill>
          <a:blip r:embed="rId3" cstate="print"/>
          <a:srcRect/>
          <a:stretch>
            <a:fillRect/>
          </a:stretch>
        </p:blipFill>
        <p:spPr bwMode="auto">
          <a:xfrm>
            <a:off x="5744994" y="1436103"/>
            <a:ext cx="2714644" cy="3929089"/>
          </a:xfrm>
          <a:prstGeom prst="rect">
            <a:avLst/>
          </a:prstGeom>
          <a:ln>
            <a:solidFill>
              <a:schemeClr val="accent3">
                <a:lumMod val="75000"/>
              </a:schemeClr>
            </a:solidFill>
          </a:ln>
          <a:effectLst>
            <a:outerShdw blurRad="292100" dist="139700" dir="2700000" algn="tl" rotWithShape="0">
              <a:srgbClr val="333333">
                <a:alpha val="65000"/>
              </a:srgbClr>
            </a:outerShdw>
          </a:effectLst>
        </p:spPr>
      </p:pic>
      <p:sp>
        <p:nvSpPr>
          <p:cNvPr id="4" name="TextBox 3"/>
          <p:cNvSpPr txBox="1"/>
          <p:nvPr/>
        </p:nvSpPr>
        <p:spPr>
          <a:xfrm>
            <a:off x="5585478" y="5483185"/>
            <a:ext cx="2857520" cy="338554"/>
          </a:xfrm>
          <a:prstGeom prst="rect">
            <a:avLst/>
          </a:prstGeom>
          <a:noFill/>
        </p:spPr>
        <p:txBody>
          <a:bodyPr wrap="square" rtlCol="0">
            <a:spAutoFit/>
          </a:bodyPr>
          <a:lstStyle/>
          <a:p>
            <a:pPr algn="ctr"/>
            <a:r>
              <a:rPr lang="ru-RU" sz="1600" i="1" dirty="0" smtClean="0">
                <a:solidFill>
                  <a:srgbClr val="682804"/>
                </a:solidFill>
                <a:latin typeface="Bookman Old Style" pitchFamily="18" charset="0"/>
              </a:rPr>
              <a:t>Кабинет А. И. Герцена</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829090" y="2989283"/>
            <a:ext cx="7643866" cy="3970318"/>
          </a:xfrm>
          <a:prstGeom prst="rect">
            <a:avLst/>
          </a:prstGeom>
        </p:spPr>
        <p:txBody>
          <a:bodyPr wrap="square">
            <a:spAutoFit/>
          </a:bodyPr>
          <a:lstStyle/>
          <a:p>
            <a:pPr indent="457200"/>
            <a:endParaRPr lang="ru-RU" b="1" i="1" dirty="0" smtClean="0">
              <a:latin typeface="Bookman Old Style" pitchFamily="18" charset="0"/>
            </a:endParaRPr>
          </a:p>
          <a:p>
            <a:pPr indent="457200"/>
            <a:r>
              <a:rPr lang="ru-RU" b="1" i="1" dirty="0" smtClean="0">
                <a:latin typeface="Bookman Old Style" pitchFamily="18" charset="0"/>
              </a:rPr>
              <a:t> Лекции с видеофрагментами:</a:t>
            </a:r>
            <a:endParaRPr lang="ru-RU" i="1" dirty="0" smtClean="0">
              <a:latin typeface="Bookman Old Style" pitchFamily="18" charset="0"/>
            </a:endParaRPr>
          </a:p>
          <a:p>
            <a:pPr indent="457200"/>
            <a:r>
              <a:rPr lang="ru-RU" i="1" dirty="0" smtClean="0">
                <a:latin typeface="Bookman Old Style" pitchFamily="18" charset="0"/>
              </a:rPr>
              <a:t> А. И. Герцен и его мемуары «Былое и думы». Издательские особенности выпусков мемуарного романа </a:t>
            </a:r>
          </a:p>
          <a:p>
            <a:pPr indent="457200"/>
            <a:r>
              <a:rPr lang="ru-RU" i="1" dirty="0" smtClean="0">
                <a:latin typeface="Bookman Old Style" pitchFamily="18" charset="0"/>
              </a:rPr>
              <a:t> А. И. Герцен в изобразительном искусстве</a:t>
            </a:r>
          </a:p>
          <a:p>
            <a:pPr indent="457200"/>
            <a:r>
              <a:rPr lang="ru-RU" i="1" dirty="0" smtClean="0">
                <a:latin typeface="Bookman Old Style" pitchFamily="18" charset="0"/>
              </a:rPr>
              <a:t>Мария </a:t>
            </a:r>
            <a:r>
              <a:rPr lang="ru-RU" i="1" dirty="0" err="1" smtClean="0">
                <a:latin typeface="Bookman Old Style" pitchFamily="18" charset="0"/>
              </a:rPr>
              <a:t>Каспаровна</a:t>
            </a:r>
            <a:r>
              <a:rPr lang="ru-RU" i="1" dirty="0" smtClean="0">
                <a:latin typeface="Bookman Old Style" pitchFamily="18" charset="0"/>
              </a:rPr>
              <a:t> </a:t>
            </a:r>
            <a:r>
              <a:rPr lang="ru-RU" i="1" dirty="0" err="1" smtClean="0">
                <a:latin typeface="Bookman Old Style" pitchFamily="18" charset="0"/>
              </a:rPr>
              <a:t>Рейхель</a:t>
            </a:r>
            <a:r>
              <a:rPr lang="ru-RU" i="1" dirty="0" smtClean="0">
                <a:latin typeface="Bookman Old Style" pitchFamily="18" charset="0"/>
              </a:rPr>
              <a:t> – адресат всей жизни Герцена</a:t>
            </a:r>
          </a:p>
          <a:p>
            <a:pPr indent="457200"/>
            <a:r>
              <a:rPr lang="ru-RU" b="1" i="1" dirty="0" smtClean="0">
                <a:latin typeface="Bookman Old Style" pitchFamily="18" charset="0"/>
              </a:rPr>
              <a:t> </a:t>
            </a:r>
            <a:endParaRPr lang="ru-RU" i="1" dirty="0" smtClean="0">
              <a:latin typeface="Bookman Old Style" pitchFamily="18" charset="0"/>
            </a:endParaRPr>
          </a:p>
          <a:p>
            <a:pPr indent="457200"/>
            <a:r>
              <a:rPr lang="ru-RU" b="1" i="1" dirty="0" smtClean="0">
                <a:latin typeface="Bookman Old Style" pitchFamily="18" charset="0"/>
              </a:rPr>
              <a:t>Выставки:</a:t>
            </a:r>
          </a:p>
          <a:p>
            <a:pPr indent="457200"/>
            <a:r>
              <a:rPr lang="ru-RU" i="1" dirty="0" smtClean="0">
                <a:latin typeface="Bookman Old Style" pitchFamily="18" charset="0"/>
              </a:rPr>
              <a:t>«Тогда в Вятке…» (с элементами музейного натюрморта)</a:t>
            </a:r>
          </a:p>
          <a:p>
            <a:pPr indent="457200"/>
            <a:r>
              <a:rPr lang="ru-RU" i="1" dirty="0" smtClean="0">
                <a:latin typeface="Bookman Old Style" pitchFamily="18" charset="0"/>
              </a:rPr>
              <a:t>«Портрет - контрабанда» (Н. Н.  Ге А. И. Герцен. Флоренция, 1867 г.)</a:t>
            </a:r>
          </a:p>
          <a:p>
            <a:pPr indent="457200"/>
            <a:endParaRPr lang="ru-RU" i="1" u="sng" dirty="0" smtClean="0">
              <a:ln w="6350">
                <a:solidFill>
                  <a:schemeClr val="tx1"/>
                </a:solidFill>
              </a:ln>
              <a:solidFill>
                <a:schemeClr val="accent3">
                  <a:lumMod val="50000"/>
                </a:schemeClr>
              </a:solidFill>
              <a:latin typeface="Bookman Old Style" pitchFamily="18" charset="0"/>
            </a:endParaRPr>
          </a:p>
          <a:p>
            <a:endParaRPr lang="ru-RU" u="sng" dirty="0" smtClean="0"/>
          </a:p>
          <a:p>
            <a:endParaRPr lang="ru-RU" dirty="0"/>
          </a:p>
        </p:txBody>
      </p:sp>
      <p:sp>
        <p:nvSpPr>
          <p:cNvPr id="5" name="Прямоугольник 4"/>
          <p:cNvSpPr/>
          <p:nvPr/>
        </p:nvSpPr>
        <p:spPr>
          <a:xfrm>
            <a:off x="943832" y="233164"/>
            <a:ext cx="7572428" cy="3031599"/>
          </a:xfrm>
          <a:prstGeom prst="rect">
            <a:avLst/>
          </a:prstGeom>
        </p:spPr>
        <p:txBody>
          <a:bodyPr wrap="square">
            <a:spAutoFit/>
          </a:bodyPr>
          <a:lstStyle/>
          <a:p>
            <a:pPr indent="457200"/>
            <a:endParaRPr lang="ru-RU" b="1" i="1" dirty="0" smtClean="0">
              <a:latin typeface="Bookman Old Style" pitchFamily="18" charset="0"/>
            </a:endParaRPr>
          </a:p>
          <a:p>
            <a:pPr indent="457200"/>
            <a:r>
              <a:rPr lang="ru-RU" b="1" i="1" dirty="0" smtClean="0">
                <a:latin typeface="Bookman Old Style" pitchFamily="18" charset="0"/>
              </a:rPr>
              <a:t>Лекции, экскурсии, выставки</a:t>
            </a:r>
            <a:endParaRPr lang="ru-RU" i="1" dirty="0" smtClean="0">
              <a:latin typeface="Bookman Old Style" pitchFamily="18" charset="0"/>
            </a:endParaRPr>
          </a:p>
          <a:p>
            <a:pPr indent="457200"/>
            <a:r>
              <a:rPr lang="ru-RU" i="1" dirty="0" smtClean="0">
                <a:latin typeface="Bookman Old Style" pitchFamily="18" charset="0"/>
              </a:rPr>
              <a:t>В настоящее время кабинет полноценно работает. В плане деятельности кабинета предусмотрены следующие формы работы:  </a:t>
            </a:r>
            <a:endParaRPr lang="ru-RU" sz="1000" i="1" dirty="0" smtClean="0">
              <a:latin typeface="Bookman Old Style" pitchFamily="18" charset="0"/>
            </a:endParaRPr>
          </a:p>
          <a:p>
            <a:pPr indent="457200"/>
            <a:endParaRPr lang="ru-RU" sz="1100" i="1" dirty="0" smtClean="0">
              <a:latin typeface="Bookman Old Style" pitchFamily="18" charset="0"/>
            </a:endParaRPr>
          </a:p>
          <a:p>
            <a:pPr indent="457200"/>
            <a:r>
              <a:rPr lang="ru-RU" b="1" i="1" dirty="0" smtClean="0">
                <a:latin typeface="Bookman Old Style" pitchFamily="18" charset="0"/>
              </a:rPr>
              <a:t>Экскурсии:</a:t>
            </a:r>
            <a:endParaRPr lang="ru-RU" i="1" dirty="0" smtClean="0">
              <a:latin typeface="Bookman Old Style" pitchFamily="18" charset="0"/>
            </a:endParaRPr>
          </a:p>
          <a:p>
            <a:pPr indent="457200"/>
            <a:r>
              <a:rPr lang="ru-RU" i="1" dirty="0" smtClean="0">
                <a:latin typeface="Bookman Old Style" pitchFamily="18" charset="0"/>
              </a:rPr>
              <a:t>А. И. Герцен и библиотека его имени </a:t>
            </a:r>
          </a:p>
          <a:p>
            <a:pPr indent="457200"/>
            <a:r>
              <a:rPr lang="ru-RU" i="1" dirty="0" smtClean="0">
                <a:latin typeface="Bookman Old Style" pitchFamily="18" charset="0"/>
              </a:rPr>
              <a:t>А. И. Герцен и Вятка </a:t>
            </a:r>
          </a:p>
          <a:p>
            <a:pPr indent="457200"/>
            <a:r>
              <a:rPr lang="ru-RU" i="1" dirty="0" smtClean="0">
                <a:latin typeface="Bookman Old Style" pitchFamily="18" charset="0"/>
              </a:rPr>
              <a:t>«Подснежные друзья» Герцена </a:t>
            </a:r>
          </a:p>
          <a:p>
            <a:pPr indent="457200"/>
            <a:r>
              <a:rPr lang="ru-RU" i="1" dirty="0" smtClean="0">
                <a:latin typeface="Bookman Old Style" pitchFamily="18" charset="0"/>
              </a:rPr>
              <a:t>кабинет А. И. Герцена – начало истории </a:t>
            </a:r>
            <a:endParaRPr lang="ru-RU" dirty="0"/>
          </a:p>
        </p:txBody>
      </p:sp>
      <p:pic>
        <p:nvPicPr>
          <p:cNvPr id="6"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2987824" y="6149738"/>
            <a:ext cx="3672408" cy="30406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428612" y="642918"/>
            <a:ext cx="8286776" cy="1077218"/>
          </a:xfrm>
          <a:prstGeom prst="rect">
            <a:avLst/>
          </a:prstGeom>
        </p:spPr>
        <p:txBody>
          <a:bodyPr wrap="square">
            <a:spAutoFit/>
          </a:bodyPr>
          <a:lstStyle/>
          <a:p>
            <a:pPr algn="ctr"/>
            <a:r>
              <a:rPr lang="ru-RU" sz="3200" b="1" i="1" dirty="0" smtClean="0">
                <a:solidFill>
                  <a:srgbClr val="7A1E1C"/>
                </a:solidFill>
                <a:latin typeface="Bookman Old Style" pitchFamily="18" charset="0"/>
              </a:rPr>
              <a:t>А. И. Герцен </a:t>
            </a:r>
          </a:p>
          <a:p>
            <a:pPr algn="ctr"/>
            <a:r>
              <a:rPr lang="ru-RU" sz="3200" b="1" i="1" dirty="0" smtClean="0">
                <a:solidFill>
                  <a:srgbClr val="7A1E1C"/>
                </a:solidFill>
                <a:latin typeface="Bookman Old Style" pitchFamily="18" charset="0"/>
              </a:rPr>
              <a:t>в изобразительном искусстве</a:t>
            </a:r>
            <a:endParaRPr lang="ru-RU" sz="3200" b="1" dirty="0">
              <a:solidFill>
                <a:srgbClr val="7A1E1C"/>
              </a:solidFill>
            </a:endParaRPr>
          </a:p>
        </p:txBody>
      </p:sp>
      <p:sp>
        <p:nvSpPr>
          <p:cNvPr id="5" name="Прямоугольник 4"/>
          <p:cNvSpPr/>
          <p:nvPr/>
        </p:nvSpPr>
        <p:spPr>
          <a:xfrm>
            <a:off x="1178695" y="2202453"/>
            <a:ext cx="6786610" cy="3139321"/>
          </a:xfrm>
          <a:prstGeom prst="rect">
            <a:avLst/>
          </a:prstGeom>
        </p:spPr>
        <p:txBody>
          <a:bodyPr wrap="square">
            <a:spAutoFit/>
          </a:bodyPr>
          <a:lstStyle/>
          <a:p>
            <a:pPr indent="457200"/>
            <a:r>
              <a:rPr lang="ru-RU" i="1" dirty="0" smtClean="0">
                <a:latin typeface="Bookman Old Style" pitchFamily="18" charset="0"/>
              </a:rPr>
              <a:t>Все сохранившиеся художественные изображения А. И. Герцена можно разбить на две группы. Портреты относятся к различным периодам жизни Герцена, начиная с детского возраста. Первая группа охватывает портреты 30-х и 40-х гг., вторая группа - портреты 50-х и 60-х гг. Все изображения выполнены   в разных художественных техниках. Среди них живописные портреты, исполненные маслом на холсте, а также в технике  пастели, карандаша, гравюры, литографии. Большой интерес представляют скульптурные изображения XIX, XX вв.</a:t>
            </a:r>
            <a:endParaRPr lang="ru-RU" i="1" dirty="0">
              <a:latin typeface="Bookman Old Style" pitchFamily="18" charset="0"/>
            </a:endParaRPr>
          </a:p>
        </p:txBody>
      </p:sp>
      <p:sp>
        <p:nvSpPr>
          <p:cNvPr id="665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2267744" y="5589240"/>
            <a:ext cx="4752528" cy="304069"/>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1070460" y="2611994"/>
            <a:ext cx="7774771" cy="3693319"/>
          </a:xfrm>
          <a:prstGeom prst="rect">
            <a:avLst/>
          </a:prstGeom>
        </p:spPr>
        <p:txBody>
          <a:bodyPr wrap="square">
            <a:spAutoFit/>
          </a:bodyPr>
          <a:lstStyle/>
          <a:p>
            <a:pPr indent="457200"/>
            <a:r>
              <a:rPr lang="ru-RU" i="1" dirty="0" smtClean="0">
                <a:latin typeface="Bookman Old Style" pitchFamily="18" charset="0"/>
              </a:rPr>
              <a:t>Черты лица напоминают младенцев итальянских мастеров. Художник сумел придать лицу ребёнка одухотворённость. Тонкие пряди волос спускаются на высокий лоб. Глаза смотрят задумчиво. Видна чуть заметная улыбка в углах чётко обозначенных губ. О наружности «</a:t>
            </a:r>
            <a:r>
              <a:rPr lang="ru-RU" i="1" dirty="0" err="1" smtClean="0">
                <a:latin typeface="Bookman Old Style" pitchFamily="18" charset="0"/>
              </a:rPr>
              <a:t>Шушки</a:t>
            </a:r>
            <a:r>
              <a:rPr lang="ru-RU" i="1" dirty="0" smtClean="0">
                <a:latin typeface="Bookman Old Style" pitchFamily="18" charset="0"/>
              </a:rPr>
              <a:t>» в своих воспоминаниях пишет Т. П. </a:t>
            </a:r>
            <a:r>
              <a:rPr lang="ru-RU" i="1" dirty="0" err="1" smtClean="0">
                <a:latin typeface="Bookman Old Style" pitchFamily="18" charset="0"/>
              </a:rPr>
              <a:t>Пассек</a:t>
            </a:r>
            <a:r>
              <a:rPr lang="ru-RU" i="1" dirty="0" smtClean="0">
                <a:latin typeface="Bookman Old Style" pitchFamily="18" charset="0"/>
              </a:rPr>
              <a:t>: «Это был ребёнок худой, бледный, с редкими длинными белокурыми волосами, с большими тёмно-серыми глазами, в которых порой блестели искры и рано засветилась мысль». Графический портрет не очень хорошего качества, многое в изображении уже утрачено. Не видно в портрете соотношения света и тени, почти не видно направления графических линий, но, тем не менее, портрет дорог нам, как начало иконографии Герцена. </a:t>
            </a:r>
            <a:endParaRPr lang="ru-RU" i="1" dirty="0">
              <a:latin typeface="Bookman Old Style" pitchFamily="18" charset="0"/>
            </a:endParaRPr>
          </a:p>
        </p:txBody>
      </p:sp>
      <p:sp>
        <p:nvSpPr>
          <p:cNvPr id="10" name="Прямоугольник 9"/>
          <p:cNvSpPr/>
          <p:nvPr/>
        </p:nvSpPr>
        <p:spPr>
          <a:xfrm>
            <a:off x="2460896" y="1233522"/>
            <a:ext cx="5786478" cy="1477328"/>
          </a:xfrm>
          <a:prstGeom prst="rect">
            <a:avLst/>
          </a:prstGeom>
        </p:spPr>
        <p:txBody>
          <a:bodyPr wrap="square">
            <a:spAutoFit/>
          </a:bodyPr>
          <a:lstStyle/>
          <a:p>
            <a:pPr indent="457200"/>
            <a:r>
              <a:rPr lang="ru-RU" i="1" dirty="0" smtClean="0">
                <a:latin typeface="Bookman Old Style" pitchFamily="18" charset="0"/>
              </a:rPr>
              <a:t>Портрет Герцена – ребёнка не имеет законченного характера, он изображён  в 3/4 с поворотом вправо. Резко очерчена лишь левая сторона овала лица, линия же головы едва заметна.</a:t>
            </a:r>
            <a:endParaRPr lang="ru-RU" i="1" dirty="0">
              <a:latin typeface="Bookman Old Style" pitchFamily="18" charset="0"/>
            </a:endParaRPr>
          </a:p>
        </p:txBody>
      </p:sp>
      <p:sp>
        <p:nvSpPr>
          <p:cNvPr id="12" name="Rectangle 6"/>
          <p:cNvSpPr>
            <a:spLocks noChangeArrowheads="1"/>
          </p:cNvSpPr>
          <p:nvPr/>
        </p:nvSpPr>
        <p:spPr bwMode="auto">
          <a:xfrm>
            <a:off x="1561206" y="357166"/>
            <a:ext cx="68580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Рисунок неизвестного художника </a:t>
            </a:r>
          </a:p>
          <a:p>
            <a:pPr marL="0" marR="0" lvl="0" indent="-450850"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1813 года,  изображающий Герцена ребёнком  </a:t>
            </a:r>
            <a:endParaRPr kumimoji="0" lang="ru-RU" sz="2000" b="1" i="1" u="none" strike="noStrike" cap="none" normalizeH="0" baseline="0" dirty="0" smtClean="0">
              <a:ln>
                <a:noFill/>
              </a:ln>
              <a:solidFill>
                <a:srgbClr val="7A1E1C"/>
              </a:solidFill>
              <a:effectLst/>
              <a:latin typeface="Bookman Old Style" pitchFamily="18" charset="0"/>
            </a:endParaRPr>
          </a:p>
        </p:txBody>
      </p:sp>
      <p:pic>
        <p:nvPicPr>
          <p:cNvPr id="7" name="Рисунок 6" descr="http://www.herzenlib.ru/booklovers/images/n20110429_004.jpg"/>
          <p:cNvPicPr/>
          <p:nvPr/>
        </p:nvPicPr>
        <p:blipFill>
          <a:blip r:embed="rId3" cstate="print">
            <a:grayscl/>
            <a:lum bright="-6000" contrast="16000"/>
          </a:blip>
          <a:srcRect l="32353" t="10345" r="20588" b="34482"/>
          <a:stretch>
            <a:fillRect/>
          </a:stretch>
        </p:blipFill>
        <p:spPr bwMode="auto">
          <a:xfrm>
            <a:off x="845887" y="1124744"/>
            <a:ext cx="1584177" cy="14783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Rectangle 3"/>
          <p:cNvSpPr>
            <a:spLocks noChangeArrowheads="1"/>
          </p:cNvSpPr>
          <p:nvPr/>
        </p:nvSpPr>
        <p:spPr bwMode="auto">
          <a:xfrm>
            <a:off x="2575617" y="1452120"/>
            <a:ext cx="592935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Портрет 1835 г. исполнен итальянским карандашом. Широкими штрихами положены тени, тонкой линией выведены основные контуры. Молодой Герцен представлен в профиль. </a:t>
            </a:r>
            <a:r>
              <a:rPr lang="ru-RU" i="1" dirty="0" smtClean="0">
                <a:latin typeface="Bookman Old Style" pitchFamily="18" charset="0"/>
              </a:rPr>
              <a:t>Лёгкая улыбка оживляет тонкое, ясное лицо. Длинные волосы с вершины лба отброшены назад, по бокам зачёсаны на виски. Нос прямой, его линия едва передана в рисунке. Высокий галстук приподнимает мягкий воротничок, намеченный узкой полоской. Портрет был послан Герценом в Москву родителям. Невеста Герцена – Наталья Александровна писала: «Я видала твой портрет. О, в эту минуту я бы расцеловала ту руку, которая изобразила твоё лицо и его выражение…». </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Bookman Old Style" pitchFamily="18" charset="0"/>
            </a:endParaRPr>
          </a:p>
        </p:txBody>
      </p:sp>
      <p:pic>
        <p:nvPicPr>
          <p:cNvPr id="9" name="Рисунок 8" descr="http://www.herzenlib.ru/booklovers/images/n20110429_008.jpg"/>
          <p:cNvPicPr/>
          <p:nvPr/>
        </p:nvPicPr>
        <p:blipFill>
          <a:blip r:embed="rId3" cstate="print">
            <a:duotone>
              <a:prstClr val="black"/>
              <a:schemeClr val="accent6">
                <a:tint val="45000"/>
                <a:satMod val="400000"/>
              </a:schemeClr>
            </a:duotone>
          </a:blip>
          <a:srcRect/>
          <a:stretch>
            <a:fillRect/>
          </a:stretch>
        </p:blipFill>
        <p:spPr bwMode="auto">
          <a:xfrm>
            <a:off x="539552" y="2276872"/>
            <a:ext cx="1857388" cy="216024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0" name="Rectangle 1"/>
          <p:cNvSpPr>
            <a:spLocks noChangeArrowheads="1"/>
          </p:cNvSpPr>
          <p:nvPr/>
        </p:nvSpPr>
        <p:spPr bwMode="auto">
          <a:xfrm>
            <a:off x="1741312" y="466523"/>
            <a:ext cx="599903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ru-RU" sz="2000" i="1" u="none" strike="noStrike" cap="none" normalizeH="0" baseline="0" dirty="0" smtClean="0">
                <a:ln>
                  <a:noFill/>
                </a:ln>
                <a:solidFill>
                  <a:srgbClr val="7A1E1C"/>
                </a:solidFill>
                <a:effectLst/>
                <a:latin typeface="Bookman Old Style" pitchFamily="18" charset="0"/>
                <a:ea typeface="Times New Roman" pitchFamily="18" charset="0"/>
              </a:rPr>
              <a:t>  </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А. Л.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Витберг</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А. И. Герцен. </a:t>
            </a:r>
          </a:p>
          <a:p>
            <a:pPr algn="ctr" fontAlgn="base">
              <a:spcBef>
                <a:spcPct val="0"/>
              </a:spcBef>
              <a:spcAft>
                <a:spcPct val="0"/>
              </a:spcAft>
            </a:pPr>
            <a:r>
              <a:rPr lang="ru-RU" sz="2000" b="1" i="1" dirty="0" smtClean="0">
                <a:solidFill>
                  <a:srgbClr val="7A1E1C"/>
                </a:solidFill>
                <a:latin typeface="Bookman Old Style" pitchFamily="18" charset="0"/>
                <a:ea typeface="Times New Roman" pitchFamily="18" charset="0"/>
              </a:rPr>
              <a:t>1835 г. Вятка</a:t>
            </a:r>
            <a:endParaRPr lang="ru-RU" sz="2000" b="1" i="1" dirty="0" smtClean="0">
              <a:solidFill>
                <a:srgbClr val="7A1E1C"/>
              </a:solidFill>
              <a:latin typeface="Bookman Old Style"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1" u="none" strike="noStrike" cap="none" normalizeH="0" baseline="0" dirty="0" smtClean="0">
                <a:ln>
                  <a:noFill/>
                </a:ln>
                <a:solidFill>
                  <a:srgbClr val="7A1E1C"/>
                </a:solidFill>
                <a:effectLst/>
                <a:latin typeface="Bookman Old Style" pitchFamily="18" charset="0"/>
                <a:ea typeface="Times New Roman" pitchFamily="18" charset="0"/>
              </a:rPr>
              <a:t> </a:t>
            </a:r>
            <a:endParaRPr kumimoji="0" lang="ru-RU" sz="2000" i="1" u="none" strike="noStrike" cap="none" normalizeH="0" baseline="0" dirty="0" smtClean="0">
              <a:ln>
                <a:noFill/>
              </a:ln>
              <a:solidFill>
                <a:srgbClr val="7A1E1C"/>
              </a:solidFill>
              <a:effectLst/>
              <a:latin typeface="Bookman Old Style"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1049314" y="3331280"/>
            <a:ext cx="7780914" cy="3139321"/>
          </a:xfrm>
          <a:prstGeom prst="rect">
            <a:avLst/>
          </a:prstGeom>
        </p:spPr>
        <p:txBody>
          <a:bodyPr wrap="square">
            <a:spAutoFit/>
          </a:bodyPr>
          <a:lstStyle/>
          <a:p>
            <a:pPr indent="457200"/>
            <a:r>
              <a:rPr lang="ru-RU" i="1" dirty="0" smtClean="0">
                <a:latin typeface="Bookman Old Style" pitchFamily="18" charset="0"/>
              </a:rPr>
              <a:t>Герцен писал: «Сходство разительное; там всё видно на лице – и моя душа, и мой характер, и моя любовь. Я радовался, что черты моего лица выражают столько жизни и восторга.    В ответном письме Наталья Александровна, разделявшая восторг Герцена писала: «Как ты, а я, мой ангел, нахожу, что ты смотришь на портрете так, как ты смотрел на меня        9 апреля 1834 г., держа крепко, крепко мою руку…». Портрет стал известен в России в 1898 г., когда фотография с него появилась на выставке в память В. Г. Белинского. Сейчас портрет находится в Третьяковской галерее.</a:t>
            </a:r>
          </a:p>
          <a:p>
            <a:endParaRPr lang="ru-RU" dirty="0"/>
          </a:p>
        </p:txBody>
      </p:sp>
      <p:sp>
        <p:nvSpPr>
          <p:cNvPr id="675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2188377" y="1143126"/>
            <a:ext cx="6429420" cy="2308324"/>
          </a:xfrm>
          <a:prstGeom prst="rect">
            <a:avLst/>
          </a:prstGeom>
        </p:spPr>
        <p:txBody>
          <a:bodyPr wrap="square">
            <a:spAutoFit/>
          </a:bodyPr>
          <a:lstStyle/>
          <a:p>
            <a:pPr indent="457200"/>
            <a:r>
              <a:rPr lang="ru-RU" i="1" dirty="0" smtClean="0">
                <a:latin typeface="Bookman Old Style" pitchFamily="18" charset="0"/>
              </a:rPr>
              <a:t>Портрет выполнен итальянским карандашом и дан, в отличие от первого, с небольшим поворотом; таким образом, чуть виден и правый глаз. Портрет предназначался в качестве подарка невесте Наталье Александровне. Портрет понравился Герцену, оценившему его одухотворенность, энергию выраженных в нём чувств. Он оказался наполненным внутренней жизнью. </a:t>
            </a:r>
            <a:endParaRPr lang="ru-RU" i="1" dirty="0">
              <a:latin typeface="Bookman Old Style" pitchFamily="18" charset="0"/>
            </a:endParaRPr>
          </a:p>
        </p:txBody>
      </p:sp>
      <p:pic>
        <p:nvPicPr>
          <p:cNvPr id="14" name="Рисунок 13" descr="http://www.herzenlib.ru/booklovers/images/n20110429_010.gif"/>
          <p:cNvPicPr/>
          <p:nvPr/>
        </p:nvPicPr>
        <p:blipFill>
          <a:blip r:embed="rId3" cstate="print"/>
          <a:srcRect l="8333" r="11112"/>
          <a:stretch>
            <a:fillRect/>
          </a:stretch>
        </p:blipFill>
        <p:spPr bwMode="auto">
          <a:xfrm>
            <a:off x="687842" y="1484784"/>
            <a:ext cx="1552986" cy="1716744"/>
          </a:xfrm>
          <a:prstGeom prst="rect">
            <a:avLst/>
          </a:prstGeom>
          <a:ln>
            <a:solidFill>
              <a:schemeClr val="accent3">
                <a:lumMod val="75000"/>
              </a:schemeClr>
            </a:solidFill>
          </a:ln>
          <a:effectLst>
            <a:outerShdw blurRad="292100" dist="139700" dir="2700000" algn="tl" rotWithShape="0">
              <a:srgbClr val="333333">
                <a:alpha val="65000"/>
              </a:srgbClr>
            </a:outerShdw>
          </a:effectLst>
        </p:spPr>
      </p:pic>
      <p:sp>
        <p:nvSpPr>
          <p:cNvPr id="15" name="Прямоугольник 14"/>
          <p:cNvSpPr/>
          <p:nvPr/>
        </p:nvSpPr>
        <p:spPr>
          <a:xfrm>
            <a:off x="1369781" y="613673"/>
            <a:ext cx="6667642" cy="400110"/>
          </a:xfrm>
          <a:prstGeom prst="rect">
            <a:avLst/>
          </a:prstGeom>
        </p:spPr>
        <p:txBody>
          <a:bodyPr wrap="square">
            <a:spAutoFit/>
          </a:bodyPr>
          <a:lstStyle/>
          <a:p>
            <a:r>
              <a:rPr lang="ru-RU" sz="2000" b="1" i="1" dirty="0" smtClean="0">
                <a:solidFill>
                  <a:srgbClr val="7A1E1C"/>
                </a:solidFill>
                <a:latin typeface="Bookman Old Style" pitchFamily="18" charset="0"/>
              </a:rPr>
              <a:t>Портрет, исполненный </a:t>
            </a:r>
            <a:r>
              <a:rPr lang="ru-RU" sz="2000" b="1" i="1" dirty="0" err="1" smtClean="0">
                <a:solidFill>
                  <a:srgbClr val="7A1E1C"/>
                </a:solidFill>
                <a:latin typeface="Bookman Old Style" pitchFamily="18" charset="0"/>
              </a:rPr>
              <a:t>Витбергом</a:t>
            </a:r>
            <a:r>
              <a:rPr lang="ru-RU" sz="2000" b="1" i="1" dirty="0" smtClean="0">
                <a:solidFill>
                  <a:srgbClr val="7A1E1C"/>
                </a:solidFill>
                <a:latin typeface="Bookman Old Style" pitchFamily="18" charset="0"/>
              </a:rPr>
              <a:t> в 1836 г.</a:t>
            </a:r>
            <a:endParaRPr lang="ru-RU" sz="2000" b="1" i="1" dirty="0">
              <a:solidFill>
                <a:srgbClr val="7A1E1C"/>
              </a:solidFill>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2555776" y="548680"/>
            <a:ext cx="2214578" cy="584775"/>
          </a:xfrm>
          <a:prstGeom prst="rect">
            <a:avLst/>
          </a:prstGeom>
        </p:spPr>
        <p:txBody>
          <a:bodyPr wrap="square">
            <a:spAutoFit/>
          </a:bodyPr>
          <a:lstStyle/>
          <a:p>
            <a:r>
              <a:rPr lang="ru-RU" sz="3200" b="1" i="1" dirty="0" smtClean="0">
                <a:solidFill>
                  <a:srgbClr val="682804"/>
                </a:solidFill>
                <a:latin typeface="Bookman Old Style" pitchFamily="18" charset="0"/>
              </a:rPr>
              <a:t>Юность</a:t>
            </a:r>
            <a:endParaRPr lang="ru-RU" sz="3200" b="1" dirty="0">
              <a:solidFill>
                <a:srgbClr val="682804"/>
              </a:solidFill>
            </a:endParaRPr>
          </a:p>
        </p:txBody>
      </p:sp>
      <p:sp>
        <p:nvSpPr>
          <p:cNvPr id="10" name="Прямоугольник 9"/>
          <p:cNvSpPr/>
          <p:nvPr/>
        </p:nvSpPr>
        <p:spPr>
          <a:xfrm>
            <a:off x="785786" y="1428736"/>
            <a:ext cx="4572000" cy="307777"/>
          </a:xfrm>
          <a:prstGeom prst="rect">
            <a:avLst/>
          </a:prstGeom>
        </p:spPr>
        <p:txBody>
          <a:bodyPr>
            <a:spAutoFit/>
          </a:bodyPr>
          <a:lstStyle/>
          <a:p>
            <a:r>
              <a:rPr lang="ru-RU" sz="1400" i="1" dirty="0" smtClean="0"/>
              <a:t>.</a:t>
            </a:r>
          </a:p>
        </p:txBody>
      </p:sp>
      <p:pic>
        <p:nvPicPr>
          <p:cNvPr id="41986" name="Picture 2" descr="http://t1.gstatic.com/images?q=tbn:ANd9GcRgovLQw6wLKf_M8f5szZ08KsTQwzuL97gZ5A2UOlyR-INe7i7I0A"/>
          <p:cNvPicPr>
            <a:picLocks noChangeAspect="1" noChangeArrowheads="1"/>
          </p:cNvPicPr>
          <p:nvPr/>
        </p:nvPicPr>
        <p:blipFill>
          <a:blip r:embed="rId3" cstate="print">
            <a:duotone>
              <a:prstClr val="black"/>
              <a:srgbClr val="D9C3A5">
                <a:tint val="50000"/>
                <a:satMod val="180000"/>
              </a:srgbClr>
            </a:duotone>
            <a:lum bright="-11000" contrast="23000"/>
          </a:blip>
          <a:srcRect/>
          <a:stretch>
            <a:fillRect/>
          </a:stretch>
        </p:blipFill>
        <p:spPr bwMode="auto">
          <a:xfrm>
            <a:off x="6072198" y="1142984"/>
            <a:ext cx="1962150" cy="2333626"/>
          </a:xfrm>
          <a:prstGeom prst="rect">
            <a:avLst/>
          </a:prstGeom>
          <a:ln>
            <a:noFill/>
          </a:ln>
          <a:effectLst>
            <a:outerShdw blurRad="292100" dist="139700" dir="2700000" algn="tl" rotWithShape="0">
              <a:srgbClr val="333333">
                <a:alpha val="65000"/>
              </a:srgbClr>
            </a:outerShdw>
          </a:effectLst>
        </p:spPr>
      </p:pic>
      <p:pic>
        <p:nvPicPr>
          <p:cNvPr id="41988" name="Picture 4" descr="http://dic.academic.ru/pictures/enc_literature/i_155.jpg"/>
          <p:cNvPicPr>
            <a:picLocks noChangeAspect="1" noChangeArrowheads="1"/>
          </p:cNvPicPr>
          <p:nvPr/>
        </p:nvPicPr>
        <p:blipFill>
          <a:blip r:embed="rId4" cstate="print"/>
          <a:srcRect/>
          <a:stretch>
            <a:fillRect/>
          </a:stretch>
        </p:blipFill>
        <p:spPr bwMode="auto">
          <a:xfrm>
            <a:off x="6858016" y="2643182"/>
            <a:ext cx="1785950" cy="2214578"/>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714348" y="1214422"/>
            <a:ext cx="5429288" cy="5078313"/>
          </a:xfrm>
          <a:prstGeom prst="rect">
            <a:avLst/>
          </a:prstGeom>
        </p:spPr>
        <p:txBody>
          <a:bodyPr wrap="square">
            <a:spAutoFit/>
          </a:bodyPr>
          <a:lstStyle/>
          <a:p>
            <a:pPr indent="457200"/>
            <a:r>
              <a:rPr lang="ru-RU" i="1" dirty="0" smtClean="0">
                <a:latin typeface="Bookman Old Style" pitchFamily="18" charset="0"/>
              </a:rPr>
              <a:t>В жизни Герцена существовало два человека, без которых он не представлял своей жизни: Натали (дочь его дяди), встречи с которой он ожидал и Ник. В отцовском доме Александр чувствовал себя одиноким. Он мечтал о друге, и тот появился. Это был Ник, Николай Огарев, ближайший из близких. Герцен писал о своей юношеской дружбе с Огаревым: «Дружба наша с самого начала приняла характер серьезный. Нас связывало сверх равенства лет, сверх нашего химического сродства наша общая религия. Мы уважали в себе наше будущее, мы смотрели друг на друга как на сосуды избранные, предназначенные». </a:t>
            </a:r>
          </a:p>
          <a:p>
            <a:pPr indent="457200"/>
            <a:r>
              <a:rPr lang="ru-RU" i="1" dirty="0" smtClean="0">
                <a:latin typeface="Bookman Old Style" pitchFamily="18" charset="0"/>
              </a:rPr>
              <a:t/>
            </a:r>
            <a:br>
              <a:rPr lang="ru-RU" i="1" dirty="0" smtClean="0">
                <a:latin typeface="Bookman Old Style" pitchFamily="18" charset="0"/>
              </a:rPr>
            </a:br>
            <a:endParaRPr lang="ru-RU" i="1" dirty="0">
              <a:latin typeface="Bookman Old Style" pitchFamily="18" charset="0"/>
            </a:endParaRPr>
          </a:p>
        </p:txBody>
      </p:sp>
      <p:sp>
        <p:nvSpPr>
          <p:cNvPr id="9" name="TextBox 8"/>
          <p:cNvSpPr txBox="1"/>
          <p:nvPr/>
        </p:nvSpPr>
        <p:spPr>
          <a:xfrm>
            <a:off x="6072198" y="785794"/>
            <a:ext cx="1459054" cy="338554"/>
          </a:xfrm>
          <a:prstGeom prst="rect">
            <a:avLst/>
          </a:prstGeom>
          <a:noFill/>
        </p:spPr>
        <p:txBody>
          <a:bodyPr wrap="none" rtlCol="0">
            <a:spAutoFit/>
          </a:bodyPr>
          <a:lstStyle/>
          <a:p>
            <a:r>
              <a:rPr lang="ru-RU" sz="1600" i="1" dirty="0" smtClean="0">
                <a:solidFill>
                  <a:srgbClr val="682804"/>
                </a:solidFill>
                <a:latin typeface="Bookman Old Style" pitchFamily="18" charset="0"/>
              </a:rPr>
              <a:t> Н.П. Огарёв</a:t>
            </a:r>
            <a:endParaRPr lang="ru-RU" sz="1600" i="1" dirty="0">
              <a:solidFill>
                <a:srgbClr val="682804"/>
              </a:solidFill>
              <a:latin typeface="Bookman Old Style" pitchFamily="18" charset="0"/>
            </a:endParaRPr>
          </a:p>
        </p:txBody>
      </p:sp>
      <p:sp>
        <p:nvSpPr>
          <p:cNvPr id="11" name="TextBox 10"/>
          <p:cNvSpPr txBox="1"/>
          <p:nvPr/>
        </p:nvSpPr>
        <p:spPr>
          <a:xfrm>
            <a:off x="7000892" y="4894704"/>
            <a:ext cx="1459054" cy="338554"/>
          </a:xfrm>
          <a:prstGeom prst="rect">
            <a:avLst/>
          </a:prstGeom>
          <a:noFill/>
        </p:spPr>
        <p:txBody>
          <a:bodyPr wrap="none" rtlCol="0">
            <a:spAutoFit/>
          </a:bodyPr>
          <a:lstStyle/>
          <a:p>
            <a:r>
              <a:rPr lang="ru-RU" sz="1600" i="1" dirty="0" smtClean="0">
                <a:solidFill>
                  <a:srgbClr val="682804"/>
                </a:solidFill>
                <a:latin typeface="Bookman Old Style" pitchFamily="18" charset="0"/>
              </a:rPr>
              <a:t> А.И. Герцен</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770970" y="3973042"/>
            <a:ext cx="7786742" cy="1754326"/>
          </a:xfrm>
          <a:prstGeom prst="rect">
            <a:avLst/>
          </a:prstGeom>
        </p:spPr>
        <p:txBody>
          <a:bodyPr wrap="square">
            <a:spAutoFit/>
          </a:bodyPr>
          <a:lstStyle/>
          <a:p>
            <a:pPr indent="457200"/>
            <a:r>
              <a:rPr lang="ru-RU" i="1" dirty="0" smtClean="0">
                <a:latin typeface="Bookman Old Style" pitchFamily="18" charset="0"/>
              </a:rPr>
              <a:t>На теплом коричневом фоне выделяется образ молодого человека с тёмно-серыми глазами, с лицом полным одухотворённости. Молодой Герцен нежно прижимает к себе грудного  младенца. Портрет располагает к мысли, что семейный очаг Герцена полон любви, нежности, тепла и уюта. Изображение относится к лучшей поре жизни А. И. Герцена. </a:t>
            </a:r>
            <a:endParaRPr lang="ru-RU" i="1" dirty="0">
              <a:latin typeface="Bookman Old Style" pitchFamily="18" charset="0"/>
            </a:endParaRPr>
          </a:p>
        </p:txBody>
      </p:sp>
      <p:sp>
        <p:nvSpPr>
          <p:cNvPr id="9" name="Прямоугольник 8"/>
          <p:cNvSpPr/>
          <p:nvPr/>
        </p:nvSpPr>
        <p:spPr>
          <a:xfrm>
            <a:off x="571472" y="1365979"/>
            <a:ext cx="6000792" cy="3139321"/>
          </a:xfrm>
          <a:prstGeom prst="rect">
            <a:avLst/>
          </a:prstGeom>
        </p:spPr>
        <p:txBody>
          <a:bodyPr wrap="square">
            <a:spAutoFit/>
          </a:bodyPr>
          <a:lstStyle/>
          <a:p>
            <a:pPr indent="457200"/>
            <a:r>
              <a:rPr lang="ru-RU" i="1" dirty="0" smtClean="0">
                <a:latin typeface="Bookman Old Style" pitchFamily="18" charset="0"/>
              </a:rPr>
              <a:t>Портрет имеет овальную форму, как все родовые портреты Яковлевых. Данный портрет долгое время считался затерявшимся. Летом 1839 года во Владимире у Герцена родился его первенец – Александр. Записи в дневнике, страницы «Былого и дум», посвящённые этому событию, говорят о той силе отеческих чувств, которые делают понятным этот столь непривычный для эпохи сюжет. </a:t>
            </a:r>
          </a:p>
          <a:p>
            <a:endParaRPr lang="ru-RU" dirty="0" smtClean="0"/>
          </a:p>
          <a:p>
            <a:endParaRPr lang="ru-RU" dirty="0"/>
          </a:p>
        </p:txBody>
      </p:sp>
      <p:pic>
        <p:nvPicPr>
          <p:cNvPr id="10" name="Рисунок 9" descr="http://www.herzenlib.ru/booklovers/images/n20110429_012.gif"/>
          <p:cNvPicPr/>
          <p:nvPr/>
        </p:nvPicPr>
        <p:blipFill>
          <a:blip r:embed="rId3" cstate="print"/>
          <a:srcRect l="10220" r="11810"/>
          <a:stretch>
            <a:fillRect/>
          </a:stretch>
        </p:blipFill>
        <p:spPr bwMode="auto">
          <a:xfrm>
            <a:off x="6572264" y="1636561"/>
            <a:ext cx="1928826" cy="1857388"/>
          </a:xfrm>
          <a:prstGeom prst="rect">
            <a:avLst/>
          </a:prstGeom>
          <a:ln>
            <a:solidFill>
              <a:srgbClr val="A53D13"/>
            </a:solidFill>
          </a:ln>
          <a:effectLst>
            <a:outerShdw blurRad="292100" dist="139700" dir="2700000" algn="tl" rotWithShape="0">
              <a:srgbClr val="333333">
                <a:alpha val="65000"/>
              </a:srgbClr>
            </a:outerShdw>
          </a:effectLst>
        </p:spPr>
      </p:pic>
      <p:sp>
        <p:nvSpPr>
          <p:cNvPr id="11" name="Rectangle 6"/>
          <p:cNvSpPr>
            <a:spLocks noChangeArrowheads="1"/>
          </p:cNvSpPr>
          <p:nvPr/>
        </p:nvSpPr>
        <p:spPr bwMode="auto">
          <a:xfrm>
            <a:off x="1262373" y="485452"/>
            <a:ext cx="66967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Портрет Герцена работы А. Л.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Витберга</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1840 г.(?) </a:t>
            </a:r>
            <a:endParaRPr kumimoji="0" lang="ru-RU" sz="2000" b="1" i="1" u="none" strike="noStrike" cap="none" normalizeH="0" baseline="0" dirty="0" smtClean="0">
              <a:ln>
                <a:noFill/>
              </a:ln>
              <a:solidFill>
                <a:srgbClr val="7A1E1C"/>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2643174" y="1011399"/>
            <a:ext cx="5929354" cy="5632311"/>
          </a:xfrm>
          <a:prstGeom prst="rect">
            <a:avLst/>
          </a:prstGeom>
        </p:spPr>
        <p:txBody>
          <a:bodyPr wrap="square">
            <a:spAutoFit/>
          </a:bodyPr>
          <a:lstStyle/>
          <a:p>
            <a:pPr indent="457200"/>
            <a:r>
              <a:rPr lang="ru-RU" i="1" dirty="0" smtClean="0">
                <a:latin typeface="Bookman Old Style" pitchFamily="18" charset="0"/>
              </a:rPr>
              <a:t>Герцен изображён в фас. Это скорее набросок карандашом, чем законченный портрет, но лицо тщательно проработано.       В этом изображении ярко переданы </a:t>
            </a:r>
            <a:r>
              <a:rPr lang="ru-RU" i="1" dirty="0" err="1" smtClean="0">
                <a:latin typeface="Bookman Old Style" pitchFamily="18" charset="0"/>
              </a:rPr>
              <a:t>герценовские</a:t>
            </a:r>
            <a:r>
              <a:rPr lang="ru-RU" i="1" dirty="0" smtClean="0">
                <a:latin typeface="Bookman Old Style" pitchFamily="18" charset="0"/>
              </a:rPr>
              <a:t> черты: живой, смелый и умный взгляд пристальных, широко открытых глаз и выразительные губы. Тени положены неясно видимыми отдельными штрихами, а лёгкими пятнами, и делают лицо более худощавым.      Не приглаженные волосы свободными прядями ложатся вокруг овала лица. Они зачерчены густо положенными штрихами; из-за чуть закинутой головы лицо передано небольшим ракурсом</a:t>
            </a:r>
            <a:r>
              <a:rPr lang="ru-RU" dirty="0" smtClean="0"/>
              <a:t>. </a:t>
            </a:r>
            <a:r>
              <a:rPr lang="ru-RU" i="1" dirty="0" smtClean="0">
                <a:latin typeface="Bookman Old Style" pitchFamily="18" charset="0"/>
              </a:rPr>
              <a:t>Широко раскрытый отложной воротник обнажает тонкую шею. Левая рука приподнята и положена на тумбочку. Кисть руки с вырисовывающимися пальцами спускается вниз. Этот момент придаёт изящную небрежность позе Герцена.</a:t>
            </a:r>
          </a:p>
          <a:p>
            <a:pPr indent="457200"/>
            <a:endParaRPr lang="ru-RU" dirty="0"/>
          </a:p>
        </p:txBody>
      </p:sp>
      <p:pic>
        <p:nvPicPr>
          <p:cNvPr id="11" name="Рисунок 10" descr="http://www.herzenlib.ru/booklovers/images/n20110429_014.gif"/>
          <p:cNvPicPr/>
          <p:nvPr/>
        </p:nvPicPr>
        <p:blipFill>
          <a:blip r:embed="rId3" cstate="print">
            <a:duotone>
              <a:prstClr val="black"/>
              <a:schemeClr val="accent2">
                <a:tint val="45000"/>
                <a:satMod val="400000"/>
              </a:schemeClr>
            </a:duotone>
            <a:lum bright="9000" contrast="13000"/>
          </a:blip>
          <a:srcRect l="24254" t="7268" r="22390" b="11857"/>
          <a:stretch>
            <a:fillRect/>
          </a:stretch>
        </p:blipFill>
        <p:spPr bwMode="auto">
          <a:xfrm>
            <a:off x="539552" y="2132856"/>
            <a:ext cx="2016224" cy="2088232"/>
          </a:xfrm>
          <a:prstGeom prst="rect">
            <a:avLst/>
          </a:prstGeom>
          <a:ln>
            <a:noFill/>
          </a:ln>
          <a:effectLst>
            <a:outerShdw blurRad="292100" dist="139700" dir="2700000" algn="tl" rotWithShape="0">
              <a:srgbClr val="333333">
                <a:alpha val="65000"/>
              </a:srgbClr>
            </a:outerShdw>
          </a:effectLst>
        </p:spPr>
      </p:pic>
      <p:sp>
        <p:nvSpPr>
          <p:cNvPr id="12" name="Rectangle 1"/>
          <p:cNvSpPr>
            <a:spLocks noChangeArrowheads="1"/>
          </p:cNvSpPr>
          <p:nvPr/>
        </p:nvSpPr>
        <p:spPr bwMode="auto">
          <a:xfrm>
            <a:off x="1129646" y="571480"/>
            <a:ext cx="681511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К. Я.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Рейхель</a:t>
            </a:r>
            <a:r>
              <a:rPr lang="ru-RU" sz="2000" b="1" i="1" dirty="0" smtClean="0">
                <a:solidFill>
                  <a:srgbClr val="7A1E1C"/>
                </a:solidFill>
                <a:latin typeface="Bookman Old Style" pitchFamily="18" charset="0"/>
                <a:ea typeface="Times New Roman" pitchFamily="18" charset="0"/>
              </a:rPr>
              <a:t>.</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А. И. Герцен. 1842 г. Новгород</a:t>
            </a:r>
            <a:endParaRPr kumimoji="0" lang="ru-RU" sz="2000" b="1" i="1" u="none" strike="noStrike" cap="none" normalizeH="0" baseline="0" dirty="0" smtClean="0">
              <a:ln>
                <a:noFill/>
              </a:ln>
              <a:solidFill>
                <a:srgbClr val="7A1E1C"/>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Rectangle 1"/>
          <p:cNvSpPr>
            <a:spLocks noChangeArrowheads="1"/>
          </p:cNvSpPr>
          <p:nvPr/>
        </p:nvSpPr>
        <p:spPr bwMode="auto">
          <a:xfrm>
            <a:off x="1553146" y="443597"/>
            <a:ext cx="63127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A1E1C"/>
                </a:solidFill>
                <a:effectLst/>
                <a:latin typeface="Bookman Old Style" pitchFamily="18" charset="0"/>
                <a:ea typeface="Times New Roman" pitchFamily="18" charset="0"/>
              </a:rPr>
              <a:t>К. А.  Горбунов. А. И. Герцен.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A1E1C"/>
                </a:solidFill>
                <a:effectLst/>
                <a:latin typeface="Bookman Old Style" pitchFamily="18" charset="0"/>
                <a:ea typeface="Times New Roman" pitchFamily="18" charset="0"/>
              </a:rPr>
              <a:t>1845 г. Москва. Литография. </a:t>
            </a:r>
            <a:endParaRPr kumimoji="0" lang="ru-RU" sz="2000" b="1" i="0" u="none" strike="noStrike" cap="none" normalizeH="0" baseline="0" dirty="0" smtClean="0">
              <a:ln>
                <a:noFill/>
              </a:ln>
              <a:solidFill>
                <a:srgbClr val="7A1E1C"/>
              </a:solidFill>
              <a:effectLst/>
              <a:latin typeface="Bookman Old Style" pitchFamily="18" charset="0"/>
            </a:endParaRPr>
          </a:p>
        </p:txBody>
      </p:sp>
      <p:pic>
        <p:nvPicPr>
          <p:cNvPr id="5" name="Рисунок 4" descr="http://www.herzenlib.ru/booklovers/images/n20110429_016.jpg"/>
          <p:cNvPicPr/>
          <p:nvPr/>
        </p:nvPicPr>
        <p:blipFill>
          <a:blip r:embed="rId3" cstate="print"/>
          <a:srcRect/>
          <a:stretch>
            <a:fillRect/>
          </a:stretch>
        </p:blipFill>
        <p:spPr bwMode="auto">
          <a:xfrm>
            <a:off x="613037" y="2394776"/>
            <a:ext cx="1654707" cy="1754304"/>
          </a:xfrm>
          <a:prstGeom prst="rect">
            <a:avLst/>
          </a:prstGeom>
          <a:ln>
            <a:solidFill>
              <a:schemeClr val="accent3">
                <a:lumMod val="75000"/>
              </a:schemeClr>
            </a:solidFill>
          </a:ln>
          <a:effectLst>
            <a:outerShdw blurRad="292100" dist="139700" dir="2700000" algn="tl" rotWithShape="0">
              <a:srgbClr val="333333">
                <a:alpha val="65000"/>
              </a:srgbClr>
            </a:outerShdw>
          </a:effectLst>
        </p:spPr>
      </p:pic>
      <p:sp>
        <p:nvSpPr>
          <p:cNvPr id="6" name="Прямоугольник 5"/>
          <p:cNvSpPr/>
          <p:nvPr/>
        </p:nvSpPr>
        <p:spPr>
          <a:xfrm>
            <a:off x="2469738" y="1081117"/>
            <a:ext cx="5587554" cy="5355312"/>
          </a:xfrm>
          <a:prstGeom prst="rect">
            <a:avLst/>
          </a:prstGeom>
        </p:spPr>
        <p:txBody>
          <a:bodyPr wrap="square">
            <a:spAutoFit/>
          </a:bodyPr>
          <a:lstStyle/>
          <a:p>
            <a:r>
              <a:rPr lang="ru-RU" dirty="0" smtClean="0"/>
              <a:t>          </a:t>
            </a:r>
            <a:r>
              <a:rPr lang="ru-RU" i="1" dirty="0" smtClean="0">
                <a:latin typeface="Bookman Old Style" pitchFamily="18" charset="0"/>
              </a:rPr>
              <a:t>Облик Герцена в этот период жизни уже отличается от предыдущих изображений,     и передан вполне верно. Можно предполагать, что сам Герцен был доволен этим портретом. Герцен изображён               в профиль, с гладко зачёсанными на пробор недлинными волосами. Бакенбарды спустились до подбородка, над губой темнеют чуть заметные усы. Длинные и густые брови. Короткий, слегка приплюснутый нос. Чуть обозначился двойной подбородок. Совершенно необычный рот с нижней губой, несколько втянутой. Высокий, выпуклый лоб и большие внимательные глаза оживлены упорной мыслью. Тёмный галстук, широко открытый сюртук завершают это поясное изображение Герцена. Здесь писатель представлен в расцвете своей молодой тогда ещё славы. </a:t>
            </a: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pic>
        <p:nvPicPr>
          <p:cNvPr id="4" name="Рисунок 3" descr="http://www.herzenlib.ru/booklovers/images/n20110429_018.jpg"/>
          <p:cNvPicPr/>
          <p:nvPr/>
        </p:nvPicPr>
        <p:blipFill>
          <a:blip r:embed="rId3" cstate="print">
            <a:duotone>
              <a:prstClr val="black"/>
              <a:srgbClr val="D9C3A5">
                <a:tint val="50000"/>
                <a:satMod val="180000"/>
              </a:srgbClr>
            </a:duotone>
            <a:lum contrast="23000"/>
          </a:blip>
          <a:srcRect/>
          <a:stretch>
            <a:fillRect/>
          </a:stretch>
        </p:blipFill>
        <p:spPr bwMode="auto">
          <a:xfrm>
            <a:off x="6372200" y="2420888"/>
            <a:ext cx="2088232" cy="2160240"/>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
        <p:nvSpPr>
          <p:cNvPr id="70657" name="Rectangle 1"/>
          <p:cNvSpPr>
            <a:spLocks noChangeArrowheads="1"/>
          </p:cNvSpPr>
          <p:nvPr/>
        </p:nvSpPr>
        <p:spPr bwMode="auto">
          <a:xfrm>
            <a:off x="1187624" y="1003828"/>
            <a:ext cx="617045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Л.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Ноэль</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А. И. Герцен.</a:t>
            </a:r>
            <a:r>
              <a:rPr kumimoji="0" lang="ru-RU" sz="2000" b="1" i="1" u="none" strike="noStrike" cap="none" normalizeH="0" dirty="0" smtClean="0">
                <a:ln>
                  <a:noFill/>
                </a:ln>
                <a:solidFill>
                  <a:srgbClr val="7A1E1C"/>
                </a:solidFill>
                <a:effectLst/>
                <a:latin typeface="Bookman Old Style" pitchFamily="18" charset="0"/>
                <a:ea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1847 г. Париж.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Литография с фотографии. </a:t>
            </a:r>
            <a:endParaRPr kumimoji="0" lang="ru-RU" sz="2000" b="1" i="1" u="none" strike="noStrike" cap="none" normalizeH="0" baseline="0" dirty="0" smtClean="0">
              <a:ln>
                <a:noFill/>
              </a:ln>
              <a:solidFill>
                <a:srgbClr val="7A1E1C"/>
              </a:solidFill>
              <a:effectLst/>
              <a:latin typeface="Bookman Old Style" pitchFamily="18" charset="0"/>
            </a:endParaRPr>
          </a:p>
        </p:txBody>
      </p:sp>
      <p:sp>
        <p:nvSpPr>
          <p:cNvPr id="6" name="Прямоугольник 5"/>
          <p:cNvSpPr/>
          <p:nvPr/>
        </p:nvSpPr>
        <p:spPr>
          <a:xfrm>
            <a:off x="500034" y="2319782"/>
            <a:ext cx="5857900" cy="2585323"/>
          </a:xfrm>
          <a:prstGeom prst="rect">
            <a:avLst/>
          </a:prstGeom>
        </p:spPr>
        <p:txBody>
          <a:bodyPr wrap="square">
            <a:spAutoFit/>
          </a:bodyPr>
          <a:lstStyle/>
          <a:p>
            <a:pPr indent="457200"/>
            <a:r>
              <a:rPr lang="ru-RU" dirty="0" smtClean="0"/>
              <a:t> </a:t>
            </a:r>
            <a:r>
              <a:rPr lang="ru-RU" i="1" dirty="0" smtClean="0">
                <a:latin typeface="Bookman Old Style" pitchFamily="18" charset="0"/>
              </a:rPr>
              <a:t>Это </a:t>
            </a:r>
            <a:r>
              <a:rPr lang="ru-RU" i="1" dirty="0" err="1" smtClean="0">
                <a:latin typeface="Bookman Old Style" pitchFamily="18" charset="0"/>
              </a:rPr>
              <a:t>погрудное</a:t>
            </a:r>
            <a:r>
              <a:rPr lang="ru-RU" i="1" dirty="0" smtClean="0">
                <a:latin typeface="Bookman Old Style" pitchFamily="18" charset="0"/>
              </a:rPr>
              <a:t> изображение, выполненное </a:t>
            </a:r>
            <a:r>
              <a:rPr lang="ru-RU" i="1" dirty="0" err="1" smtClean="0">
                <a:latin typeface="Bookman Old Style" pitchFamily="18" charset="0"/>
              </a:rPr>
              <a:t>Ноэлем</a:t>
            </a:r>
            <a:r>
              <a:rPr lang="ru-RU" i="1" dirty="0" smtClean="0">
                <a:latin typeface="Bookman Old Style" pitchFamily="18" charset="0"/>
              </a:rPr>
              <a:t> в Париже. Портрет демонстрирует образ Герцена, только что оказавшегося в Европе. Он изображён с бородкой и коротко остриженными волосами. Таким образом, выделяется открытый лоб. Умные глаза смотрят выразительно и спокойно. Портрет напоминает изображения русского художника К. П. Горбунова.</a:t>
            </a:r>
            <a:endParaRPr lang="ru-RU" i="1" dirty="0">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pic>
        <p:nvPicPr>
          <p:cNvPr id="4" name="Рисунок 3" descr="http://www.herzenlib.ru/booklovers/images/n20110429_020.jpg"/>
          <p:cNvPicPr/>
          <p:nvPr/>
        </p:nvPicPr>
        <p:blipFill>
          <a:blip r:embed="rId3" cstate="print"/>
          <a:srcRect/>
          <a:stretch>
            <a:fillRect/>
          </a:stretch>
        </p:blipFill>
        <p:spPr bwMode="auto">
          <a:xfrm>
            <a:off x="803967" y="1116151"/>
            <a:ext cx="2143140" cy="2286016"/>
          </a:xfrm>
          <a:prstGeom prst="rect">
            <a:avLst/>
          </a:prstGeom>
          <a:ln>
            <a:solidFill>
              <a:schemeClr val="tx1">
                <a:lumMod val="65000"/>
                <a:lumOff val="35000"/>
              </a:schemeClr>
            </a:solidFill>
          </a:ln>
          <a:effectLst>
            <a:outerShdw blurRad="292100" dist="139700" dir="2700000" algn="tl" rotWithShape="0">
              <a:srgbClr val="333333">
                <a:alpha val="65000"/>
              </a:srgbClr>
            </a:outerShdw>
          </a:effectLst>
        </p:spPr>
      </p:pic>
      <p:sp>
        <p:nvSpPr>
          <p:cNvPr id="5" name="Rectangle 2"/>
          <p:cNvSpPr>
            <a:spLocks noChangeArrowheads="1"/>
          </p:cNvSpPr>
          <p:nvPr/>
        </p:nvSpPr>
        <p:spPr bwMode="auto">
          <a:xfrm>
            <a:off x="3214678" y="1046876"/>
            <a:ext cx="45720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Ф.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Грасс</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А. И. Герцен.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1858 г. Лондон. </a:t>
            </a:r>
            <a:endParaRPr kumimoji="0" lang="ru-RU" sz="2000" b="1" i="1" u="none" strike="noStrike" cap="none" normalizeH="0" baseline="0" dirty="0" smtClean="0">
              <a:ln>
                <a:noFill/>
              </a:ln>
              <a:solidFill>
                <a:srgbClr val="7A1E1C"/>
              </a:solidFill>
              <a:effectLst/>
              <a:latin typeface="Bookman Old Style" pitchFamily="18" charset="0"/>
            </a:endParaRPr>
          </a:p>
        </p:txBody>
      </p:sp>
      <p:sp>
        <p:nvSpPr>
          <p:cNvPr id="6" name="Rectangle 3"/>
          <p:cNvSpPr>
            <a:spLocks noChangeArrowheads="1"/>
          </p:cNvSpPr>
          <p:nvPr/>
        </p:nvSpPr>
        <p:spPr bwMode="auto">
          <a:xfrm>
            <a:off x="3071802" y="1867770"/>
            <a:ext cx="528641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        </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Раннее скульптурное изображение Герцена. Бюст заказал Никола </a:t>
            </a:r>
            <a:r>
              <a:rPr kumimoji="0" lang="ru-RU" b="0" i="1" u="none" strike="noStrike" cap="none" normalizeH="0" baseline="0" dirty="0" err="1" smtClean="0">
                <a:ln>
                  <a:noFill/>
                </a:ln>
                <a:solidFill>
                  <a:schemeClr val="tx1"/>
                </a:solidFill>
                <a:effectLst/>
                <a:latin typeface="Bookman Old Style" pitchFamily="18" charset="0"/>
                <a:ea typeface="Times New Roman" pitchFamily="18" charset="0"/>
              </a:rPr>
              <a:t>Трюбнер</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 распространитель </a:t>
            </a:r>
            <a:r>
              <a:rPr kumimoji="0" lang="ru-RU" b="0" i="1" u="none" strike="noStrike" cap="none" normalizeH="0" baseline="0" dirty="0" err="1" smtClean="0">
                <a:ln>
                  <a:noFill/>
                </a:ln>
                <a:solidFill>
                  <a:schemeClr val="tx1"/>
                </a:solidFill>
                <a:effectLst/>
                <a:latin typeface="Bookman Old Style" pitchFamily="18" charset="0"/>
                <a:ea typeface="Times New Roman" pitchFamily="18" charset="0"/>
              </a:rPr>
              <a:t>герценовских</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 изданий для Вольной русской типографии. По поводу скульптурного слепка Герцен писал 18 сентября 1858 года друзьям </a:t>
            </a:r>
            <a:r>
              <a:rPr kumimoji="0" lang="ru-RU" b="0" i="1" u="none" strike="noStrike" cap="none" normalizeH="0" baseline="0" dirty="0" err="1" smtClean="0">
                <a:ln>
                  <a:noFill/>
                </a:ln>
                <a:solidFill>
                  <a:schemeClr val="tx1"/>
                </a:solidFill>
                <a:effectLst/>
                <a:latin typeface="Bookman Old Style" pitchFamily="18" charset="0"/>
                <a:ea typeface="Times New Roman" pitchFamily="18" charset="0"/>
              </a:rPr>
              <a:t>Рейхель</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a:t>
            </a:r>
            <a:endParaRPr kumimoji="0" lang="ru-RU" b="0" i="1" u="none" strike="noStrike" cap="none" normalizeH="0" baseline="0" dirty="0" smtClean="0">
              <a:ln>
                <a:noFill/>
              </a:ln>
              <a:solidFill>
                <a:schemeClr val="tx1"/>
              </a:solidFill>
              <a:effectLst/>
              <a:latin typeface="Bookman Old Style" pitchFamily="18" charset="0"/>
            </a:endParaRPr>
          </a:p>
        </p:txBody>
      </p:sp>
      <p:sp>
        <p:nvSpPr>
          <p:cNvPr id="7" name="Прямоугольник 6"/>
          <p:cNvSpPr/>
          <p:nvPr/>
        </p:nvSpPr>
        <p:spPr>
          <a:xfrm>
            <a:off x="642910" y="3554572"/>
            <a:ext cx="7929618" cy="2031325"/>
          </a:xfrm>
          <a:prstGeom prst="rect">
            <a:avLst/>
          </a:prstGeom>
        </p:spPr>
        <p:txBody>
          <a:bodyPr wrap="square">
            <a:spAutoFit/>
          </a:bodyPr>
          <a:lstStyle/>
          <a:p>
            <a:pPr lvl="0" fontAlgn="base">
              <a:spcBef>
                <a:spcPct val="0"/>
              </a:spcBef>
              <a:spcAft>
                <a:spcPct val="0"/>
              </a:spcAft>
            </a:pPr>
            <a:r>
              <a:rPr lang="ru-RU" i="1" dirty="0" smtClean="0">
                <a:latin typeface="Bookman Old Style" pitchFamily="18" charset="0"/>
                <a:ea typeface="Times New Roman" pitchFamily="18" charset="0"/>
              </a:rPr>
              <a:t>«</a:t>
            </a:r>
            <a:r>
              <a:rPr lang="ru-RU" i="1" dirty="0" err="1" smtClean="0">
                <a:latin typeface="Bookman Old Style" pitchFamily="18" charset="0"/>
                <a:ea typeface="Times New Roman" pitchFamily="18" charset="0"/>
              </a:rPr>
              <a:t>Трюбнер</a:t>
            </a:r>
            <a:r>
              <a:rPr lang="ru-RU" i="1" dirty="0" smtClean="0">
                <a:latin typeface="Bookman Old Style" pitchFamily="18" charset="0"/>
                <a:ea typeface="Times New Roman" pitchFamily="18" charset="0"/>
              </a:rPr>
              <a:t> делает мой бюст; вот сходство-то! Стыдно смотреть – так и хочется поднести абсента с содовой водой. Как только будет готов, я вам пришлю редукцию – действительно шедевр, делает рейнский скульптор </a:t>
            </a:r>
            <a:r>
              <a:rPr lang="ru-RU" i="1" dirty="0" err="1" smtClean="0">
                <a:latin typeface="Bookman Old Style" pitchFamily="18" charset="0"/>
                <a:ea typeface="Times New Roman" pitchFamily="18" charset="0"/>
              </a:rPr>
              <a:t>Грасс</a:t>
            </a:r>
            <a:r>
              <a:rPr lang="ru-RU" i="1" dirty="0" smtClean="0">
                <a:latin typeface="Bookman Old Style" pitchFamily="18" charset="0"/>
                <a:ea typeface="Times New Roman" pitchFamily="18" charset="0"/>
              </a:rPr>
              <a:t>, и милость воздастся ему».  Из этих слов можно заключить, что Герцен в бюсте усматривал большое сходство. Однако в этом изображении художник придал облику Герцена черты, которые дали повод и к его шутке.</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1681" name="Rectangle 1"/>
          <p:cNvSpPr>
            <a:spLocks noChangeArrowheads="1"/>
          </p:cNvSpPr>
          <p:nvPr/>
        </p:nvSpPr>
        <p:spPr bwMode="auto">
          <a:xfrm>
            <a:off x="2071670" y="571480"/>
            <a:ext cx="50006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Н. Н. Ге.  А. И. Герцен. 1867 г. Флоренция.</a:t>
            </a:r>
            <a:endParaRPr kumimoji="0" lang="ru-RU" sz="2000" b="1" i="1" u="none" strike="noStrike" cap="none" normalizeH="0" baseline="0" dirty="0" smtClean="0">
              <a:ln>
                <a:noFill/>
              </a:ln>
              <a:solidFill>
                <a:srgbClr val="7A1E1C"/>
              </a:solidFill>
              <a:effectLst/>
              <a:latin typeface="Bookman Old Style" pitchFamily="18" charset="0"/>
            </a:endParaRPr>
          </a:p>
        </p:txBody>
      </p:sp>
      <p:pic>
        <p:nvPicPr>
          <p:cNvPr id="5" name="Рисунок 4" descr="http://www.herzenlib.ru/booklovers/images/n20110429_022.jpg"/>
          <p:cNvPicPr/>
          <p:nvPr/>
        </p:nvPicPr>
        <p:blipFill>
          <a:blip r:embed="rId3" cstate="print">
            <a:duotone>
              <a:prstClr val="black"/>
              <a:schemeClr val="accent3">
                <a:tint val="45000"/>
                <a:satMod val="400000"/>
              </a:schemeClr>
            </a:duotone>
            <a:lum bright="4000" contrast="-8000"/>
          </a:blip>
          <a:srcRect/>
          <a:stretch>
            <a:fillRect/>
          </a:stretch>
        </p:blipFill>
        <p:spPr bwMode="auto">
          <a:xfrm>
            <a:off x="714348" y="1428736"/>
            <a:ext cx="1928826" cy="1857388"/>
          </a:xfrm>
          <a:prstGeom prst="rect">
            <a:avLst/>
          </a:prstGeom>
          <a:noFill/>
          <a:ln w="9525">
            <a:noFill/>
            <a:miter lim="800000"/>
            <a:headEnd/>
            <a:tailEnd/>
          </a:ln>
        </p:spPr>
      </p:pic>
      <p:sp>
        <p:nvSpPr>
          <p:cNvPr id="6" name="Прямоугольник 5"/>
          <p:cNvSpPr/>
          <p:nvPr/>
        </p:nvSpPr>
        <p:spPr>
          <a:xfrm>
            <a:off x="2714612" y="1454283"/>
            <a:ext cx="6143668" cy="2031325"/>
          </a:xfrm>
          <a:prstGeom prst="rect">
            <a:avLst/>
          </a:prstGeom>
        </p:spPr>
        <p:txBody>
          <a:bodyPr wrap="square">
            <a:spAutoFit/>
          </a:bodyPr>
          <a:lstStyle/>
          <a:p>
            <a:r>
              <a:rPr lang="ru-RU" i="1" dirty="0" smtClean="0">
                <a:latin typeface="Bookman Old Style" pitchFamily="18" charset="0"/>
              </a:rPr>
              <a:t>Ещё в молодости художник преподнёс невесте, как самый дорогой подарок, статью Герцена «По поводу одной драмы». И, конечно, ещё с того времени мечтал он написать портрет любимого писателя. Встреча произошла в конце 1866 г. во Флоренции. В первый же вечер знакомства, провожая Герцена домой, Ге попросил: «Александр</a:t>
            </a:r>
            <a:endParaRPr lang="ru-RU" i="1" dirty="0">
              <a:latin typeface="Bookman Old Style" pitchFamily="18" charset="0"/>
            </a:endParaRPr>
          </a:p>
        </p:txBody>
      </p:sp>
      <p:sp>
        <p:nvSpPr>
          <p:cNvPr id="7" name="Прямоугольник 6"/>
          <p:cNvSpPr/>
          <p:nvPr/>
        </p:nvSpPr>
        <p:spPr>
          <a:xfrm>
            <a:off x="500034" y="3369254"/>
            <a:ext cx="8215370" cy="2308324"/>
          </a:xfrm>
          <a:prstGeom prst="rect">
            <a:avLst/>
          </a:prstGeom>
        </p:spPr>
        <p:txBody>
          <a:bodyPr wrap="square">
            <a:spAutoFit/>
          </a:bodyPr>
          <a:lstStyle/>
          <a:p>
            <a:r>
              <a:rPr lang="ru-RU" i="1" dirty="0" smtClean="0">
                <a:latin typeface="Bookman Old Style" pitchFamily="18" charset="0"/>
              </a:rPr>
              <a:t>Иванович, не для вас, не для себя, но для всех, кому вы дороги как человек, как писатель – дайте сеансы, я напишу ваш портрет». Герцен согласился. За пять сеансов портрет был окончен. Написан  масляными красками на холсте, размером 78.8 </a:t>
            </a:r>
            <a:r>
              <a:rPr lang="ru-RU" i="1" dirty="0" err="1" smtClean="0">
                <a:latin typeface="Bookman Old Style" pitchFamily="18" charset="0"/>
              </a:rPr>
              <a:t>х</a:t>
            </a:r>
            <a:r>
              <a:rPr lang="ru-RU" i="1" dirty="0" smtClean="0">
                <a:latin typeface="Bookman Old Style" pitchFamily="18" charset="0"/>
              </a:rPr>
              <a:t> 62.6 см. Изображение  вписано в овал. Благородная строгость этого портрета – он решён в сдержанных коричнево-чёрных тонах – так соответствует образу человека. Ясно выделяется на тёмном фоне лицо - вольное и энергичное, с умными живыми глазами. </a:t>
            </a:r>
            <a:endParaRPr lang="ru-RU" i="1" dirty="0">
              <a:latin typeface="Bookman Old Style"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714348" y="1491749"/>
            <a:ext cx="7858180" cy="2585323"/>
          </a:xfrm>
          <a:prstGeom prst="rect">
            <a:avLst/>
          </a:prstGeom>
        </p:spPr>
        <p:txBody>
          <a:bodyPr wrap="square">
            <a:spAutoFit/>
          </a:bodyPr>
          <a:lstStyle/>
          <a:p>
            <a:pPr indent="457200"/>
            <a:r>
              <a:rPr lang="ru-RU" i="1" dirty="0" smtClean="0">
                <a:latin typeface="Bookman Old Style" pitchFamily="18" charset="0"/>
              </a:rPr>
              <a:t> Если внимательно в него всмотришься – почувствуешь затаённую тревогу и усталость. Небольшая с проседью борода прикрывает мягкий воротник на тёмном сюртуке, сливающийся с густым  тёплым фоном – виднеется цепочка. Черты лица Герцена отяжелели. В портрете теплые тона, игра светотени и смелость мазков, несколько напоминают портреты </a:t>
            </a:r>
            <a:r>
              <a:rPr lang="ru-RU" i="1" dirty="0" err="1" smtClean="0">
                <a:latin typeface="Bookman Old Style" pitchFamily="18" charset="0"/>
              </a:rPr>
              <a:t>Рембранта</a:t>
            </a:r>
            <a:r>
              <a:rPr lang="ru-RU" i="1" dirty="0" smtClean="0">
                <a:latin typeface="Bookman Old Style" pitchFamily="18" charset="0"/>
              </a:rPr>
              <a:t>. Это, как считал В. В. Стасов, один из лучших портретов всей русской школы вообще. Очень высоко ценил его и И. Е. Репин.</a:t>
            </a:r>
            <a:endParaRPr lang="ru-RU" i="1" dirty="0">
              <a:latin typeface="Bookman Old Style" pitchFamily="18" charset="0"/>
            </a:endParaRPr>
          </a:p>
        </p:txBody>
      </p:sp>
      <p:pic>
        <p:nvPicPr>
          <p:cNvPr id="87042"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1571604" y="4221089"/>
            <a:ext cx="5929354" cy="30406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pic>
        <p:nvPicPr>
          <p:cNvPr id="4" name="Рисунок 3" descr="http://www.herzenlib.ru/booklovers/images/n20110429_024.jpg"/>
          <p:cNvPicPr/>
          <p:nvPr/>
        </p:nvPicPr>
        <p:blipFill>
          <a:blip r:embed="rId3" cstate="print">
            <a:duotone>
              <a:prstClr val="black"/>
              <a:schemeClr val="accent3">
                <a:tint val="45000"/>
                <a:satMod val="400000"/>
              </a:schemeClr>
            </a:duotone>
            <a:lum bright="9000" contrast="21000"/>
          </a:blip>
          <a:srcRect/>
          <a:stretch>
            <a:fillRect/>
          </a:stretch>
        </p:blipFill>
        <p:spPr bwMode="auto">
          <a:xfrm>
            <a:off x="6228184" y="2214554"/>
            <a:ext cx="2272906" cy="2150550"/>
          </a:xfrm>
          <a:prstGeom prst="rect">
            <a:avLst/>
          </a:prstGeom>
          <a:ln>
            <a:solidFill>
              <a:schemeClr val="tx1">
                <a:lumMod val="65000"/>
                <a:lumOff val="35000"/>
              </a:schemeClr>
            </a:solidFill>
          </a:ln>
          <a:effectLst>
            <a:outerShdw blurRad="292100" dist="139700" dir="2700000" algn="tl" rotWithShape="0">
              <a:srgbClr val="333333">
                <a:alpha val="65000"/>
              </a:srgbClr>
            </a:outerShdw>
          </a:effectLst>
        </p:spPr>
      </p:pic>
      <p:sp>
        <p:nvSpPr>
          <p:cNvPr id="72705" name="Rectangle 1"/>
          <p:cNvSpPr>
            <a:spLocks noChangeArrowheads="1"/>
          </p:cNvSpPr>
          <p:nvPr/>
        </p:nvSpPr>
        <p:spPr bwMode="auto">
          <a:xfrm>
            <a:off x="642910" y="1149478"/>
            <a:ext cx="702543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Неизвестный художник. А. И. Герцен.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С фотографии С. Л. Левицкого в 1861 г. </a:t>
            </a:r>
            <a:endParaRPr kumimoji="0" lang="ru-RU" sz="2000" b="1" i="1" u="none" strike="noStrike" cap="none" normalizeH="0" baseline="0" dirty="0" smtClean="0">
              <a:ln>
                <a:noFill/>
              </a:ln>
              <a:solidFill>
                <a:srgbClr val="7A1E1C"/>
              </a:solidFill>
              <a:effectLst/>
              <a:latin typeface="Bookman Old Style" pitchFamily="18" charset="0"/>
            </a:endParaRPr>
          </a:p>
        </p:txBody>
      </p:sp>
      <p:sp>
        <p:nvSpPr>
          <p:cNvPr id="72706" name="Rectangle 2"/>
          <p:cNvSpPr>
            <a:spLocks noChangeArrowheads="1"/>
          </p:cNvSpPr>
          <p:nvPr/>
        </p:nvSpPr>
        <p:spPr bwMode="auto">
          <a:xfrm>
            <a:off x="500034" y="2143116"/>
            <a:ext cx="578647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      Портрет исполнен пастелью по известной фотографии, которую сам Герцен считал «превосходной». На фотографии и живописном изображении Герцен представлен в рост, сидящим на кресле, поджав под себя одну ногу. Он облокотился о стол и погружён в глубокую думу. На портрете художник сохранил позу Герцена, изобразив его по пояс.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pic>
        <p:nvPicPr>
          <p:cNvPr id="4" name="Рисунок 3" descr="http://www.herzenlib.ru/booklovers/images/n20110429_026.jpg"/>
          <p:cNvPicPr/>
          <p:nvPr/>
        </p:nvPicPr>
        <p:blipFill>
          <a:blip r:embed="rId3" cstate="print"/>
          <a:srcRect/>
          <a:stretch>
            <a:fillRect/>
          </a:stretch>
        </p:blipFill>
        <p:spPr bwMode="auto">
          <a:xfrm>
            <a:off x="642910" y="2214554"/>
            <a:ext cx="2143140" cy="2366574"/>
          </a:xfrm>
          <a:prstGeom prst="rect">
            <a:avLst/>
          </a:prstGeom>
          <a:ln>
            <a:noFill/>
          </a:ln>
          <a:effectLst>
            <a:outerShdw blurRad="292100" dist="139700" dir="2700000" algn="tl" rotWithShape="0">
              <a:srgbClr val="333333">
                <a:alpha val="65000"/>
              </a:srgbClr>
            </a:outerShdw>
          </a:effectLst>
        </p:spPr>
      </p:pic>
      <p:sp>
        <p:nvSpPr>
          <p:cNvPr id="5" name="Rectangle 3"/>
          <p:cNvSpPr>
            <a:spLocks noChangeArrowheads="1"/>
          </p:cNvSpPr>
          <p:nvPr/>
        </p:nvSpPr>
        <p:spPr bwMode="auto">
          <a:xfrm>
            <a:off x="1571604" y="1071546"/>
            <a:ext cx="59527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Н. А. Герцен (дочь). А. И. Герцен. 1867 г. </a:t>
            </a:r>
            <a:endParaRPr kumimoji="0" lang="ru-RU" sz="2000" b="1" i="1" u="none" strike="noStrike" cap="none" normalizeH="0" baseline="0" dirty="0" smtClean="0">
              <a:ln>
                <a:noFill/>
              </a:ln>
              <a:solidFill>
                <a:srgbClr val="7A1E1C"/>
              </a:solidFill>
              <a:effectLst/>
              <a:latin typeface="Bookman Old Style" pitchFamily="18" charset="0"/>
            </a:endParaRPr>
          </a:p>
        </p:txBody>
      </p:sp>
      <p:sp>
        <p:nvSpPr>
          <p:cNvPr id="6" name="Прямоугольник 5"/>
          <p:cNvSpPr/>
          <p:nvPr/>
        </p:nvSpPr>
        <p:spPr>
          <a:xfrm>
            <a:off x="3000364" y="1714488"/>
            <a:ext cx="5786478" cy="4247317"/>
          </a:xfrm>
          <a:prstGeom prst="rect">
            <a:avLst/>
          </a:prstGeom>
        </p:spPr>
        <p:txBody>
          <a:bodyPr wrap="square">
            <a:spAutoFit/>
          </a:bodyPr>
          <a:lstStyle/>
          <a:p>
            <a:pPr indent="457200"/>
            <a:r>
              <a:rPr lang="ru-RU" i="1" dirty="0" smtClean="0">
                <a:latin typeface="Bookman Old Style" pitchFamily="18" charset="0"/>
              </a:rPr>
              <a:t>Старшая дочь Герцена была очень талантлива и прекрасно рисовала. Она выполнила несколько портретов отца, в том числе и копии. Портрет Александра Ивановича в профиль, выполнен ею превосходно.                В переписке Герцен упоминает о работе над этим портретом. Самостоятельный портрет А. И. Герцена, работы Натальи Александровны сохранялся у неё до самой смерти 1936 г. Потомки Герцена за рубежом передали в дар бесценную реликвию в музей   А. И. Герцена в </a:t>
            </a:r>
            <a:r>
              <a:rPr lang="ru-RU" i="1" dirty="0" err="1" smtClean="0">
                <a:latin typeface="Bookman Old Style" pitchFamily="18" charset="0"/>
              </a:rPr>
              <a:t>Сивцевом</a:t>
            </a:r>
            <a:r>
              <a:rPr lang="ru-RU" i="1" dirty="0" smtClean="0">
                <a:latin typeface="Bookman Old Style" pitchFamily="18" charset="0"/>
              </a:rPr>
              <a:t> </a:t>
            </a:r>
            <a:r>
              <a:rPr lang="ru-RU" i="1" dirty="0" err="1" smtClean="0">
                <a:latin typeface="Bookman Old Style" pitchFamily="18" charset="0"/>
              </a:rPr>
              <a:t>Вражке</a:t>
            </a:r>
            <a:r>
              <a:rPr lang="ru-RU" i="1" dirty="0" smtClean="0">
                <a:latin typeface="Bookman Old Style" pitchFamily="18" charset="0"/>
              </a:rPr>
              <a:t>.  Наталья Александровна писала портрет отца в 1867 г. во Флоренции, одновременно с Н. Н. Ге. </a:t>
            </a:r>
          </a:p>
          <a:p>
            <a:pPr indent="457200"/>
            <a:endParaRPr lang="ru-RU" i="1" dirty="0">
              <a:latin typeface="Bookman Old Style"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4753" name="Rectangle 1"/>
          <p:cNvSpPr>
            <a:spLocks noChangeArrowheads="1"/>
          </p:cNvSpPr>
          <p:nvPr/>
        </p:nvSpPr>
        <p:spPr bwMode="auto">
          <a:xfrm>
            <a:off x="1342297" y="447755"/>
            <a:ext cx="616646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Скульптор М. А. Шмаков, архитекторы Ю. В.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Ильин-Адаев</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Р. Г.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Кананин</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Бронзовые барельефные портреты Герцена и Огарёва. 1978 г. Москва. Воробьевы горы.</a:t>
            </a:r>
            <a:endParaRPr kumimoji="0" lang="ru-RU" sz="2000" b="1" i="1" u="none" strike="noStrike" cap="none" normalizeH="0" baseline="0" dirty="0" smtClean="0">
              <a:ln>
                <a:noFill/>
              </a:ln>
              <a:solidFill>
                <a:srgbClr val="7A1E1C"/>
              </a:solidFill>
              <a:effectLst/>
              <a:latin typeface="Bookman Old Style" pitchFamily="18" charset="0"/>
            </a:endParaRPr>
          </a:p>
        </p:txBody>
      </p:sp>
      <p:pic>
        <p:nvPicPr>
          <p:cNvPr id="5" name="Рисунок 4" descr="http://www.herzenlib.ru/booklovers/images/n20110429_030.jpg"/>
          <p:cNvPicPr/>
          <p:nvPr/>
        </p:nvPicPr>
        <p:blipFill>
          <a:blip r:embed="rId3" cstate="print"/>
          <a:srcRect l="47859" t="36868" r="24247" b="20628"/>
          <a:stretch>
            <a:fillRect/>
          </a:stretch>
        </p:blipFill>
        <p:spPr bwMode="auto">
          <a:xfrm>
            <a:off x="6300192" y="2517006"/>
            <a:ext cx="2232248" cy="2136129"/>
          </a:xfrm>
          <a:prstGeom prst="rect">
            <a:avLst/>
          </a:prstGeom>
          <a:ln>
            <a:noFill/>
          </a:ln>
          <a:effectLst>
            <a:outerShdw blurRad="292100" dist="139700" dir="2700000" algn="tl" rotWithShape="0">
              <a:srgbClr val="333333">
                <a:alpha val="65000"/>
              </a:srgbClr>
            </a:outerShdw>
          </a:effectLst>
        </p:spPr>
      </p:pic>
      <p:sp>
        <p:nvSpPr>
          <p:cNvPr id="747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4756" name="Rectangle 4"/>
          <p:cNvSpPr>
            <a:spLocks noChangeArrowheads="1"/>
          </p:cNvSpPr>
          <p:nvPr/>
        </p:nvSpPr>
        <p:spPr bwMode="auto">
          <a:xfrm>
            <a:off x="1094470" y="1992832"/>
            <a:ext cx="521497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Это место в Москве связано с великой дружбой Герцена и Огарёва. В 1827 г. на Воробьевых горах дали они юношескую клятву бороться с несправедливостями   и мерзостями существующего мироустройства. В память об этом событии в 1978 г. здесь был установлен памятный знак. На склоне горы, на овальной площадке, сложенной из камня, установлен пилон, состоящий из двух вертикалей, символизирующих по замыслу авторов дружбу двух молодых людей. Всю заднюю часть площадки замыкает полукруглая стенка из серого гранита.</a:t>
            </a:r>
            <a:endParaRPr kumimoji="0" lang="ru-RU" b="0" i="1" u="none" strike="noStrike" cap="none" normalizeH="0" baseline="0" dirty="0" smtClean="0">
              <a:ln>
                <a:noFill/>
              </a:ln>
              <a:solidFill>
                <a:schemeClr val="tx1"/>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1422881" y="481861"/>
            <a:ext cx="6779962" cy="523220"/>
          </a:xfrm>
          <a:prstGeom prst="rect">
            <a:avLst/>
          </a:prstGeom>
        </p:spPr>
        <p:txBody>
          <a:bodyPr wrap="square">
            <a:spAutoFit/>
          </a:bodyPr>
          <a:lstStyle/>
          <a:p>
            <a:pPr algn="ctr"/>
            <a:r>
              <a:rPr lang="ru-RU" sz="2800" b="1" i="1" dirty="0" smtClean="0">
                <a:solidFill>
                  <a:srgbClr val="7A1E1C"/>
                </a:solidFill>
                <a:latin typeface="Bookman Old Style" pitchFamily="18" charset="0"/>
              </a:rPr>
              <a:t>Клятва на Воробьевых горах</a:t>
            </a:r>
            <a:endParaRPr lang="ru-RU" sz="2800" b="1" dirty="0">
              <a:solidFill>
                <a:srgbClr val="7A1E1C"/>
              </a:solidFill>
            </a:endParaRPr>
          </a:p>
        </p:txBody>
      </p:sp>
      <p:pic>
        <p:nvPicPr>
          <p:cNvPr id="38913" name="Picture 1" descr="C:\Documents and Settings\Boss\Рабочий стол\Картинки\AEK8DJMCACITQVLCA235RO3CALPRKH3CA4WV7WGCADUHFGBCAYT0268CANZPVHVCALKPJB8CA6II7V3CA67FE82CAWS173CCA1NWY10CAXQM9HDCAY0WA4BCAPMTPNLCAEO51EHCAD4UH3ZCAFXH9SACAY6GVBB.jpg"/>
          <p:cNvPicPr>
            <a:picLocks noChangeAspect="1" noChangeArrowheads="1"/>
          </p:cNvPicPr>
          <p:nvPr/>
        </p:nvPicPr>
        <p:blipFill>
          <a:blip r:embed="rId3" cstate="print">
            <a:grayscl/>
            <a:lum bright="-12000" contrast="-8000"/>
          </a:blip>
          <a:srcRect t="12501" b="8333"/>
          <a:stretch>
            <a:fillRect/>
          </a:stretch>
        </p:blipFill>
        <p:spPr bwMode="auto">
          <a:xfrm>
            <a:off x="615200" y="1512743"/>
            <a:ext cx="2357454" cy="15716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Прямоугольник 12"/>
          <p:cNvSpPr/>
          <p:nvPr/>
        </p:nvSpPr>
        <p:spPr>
          <a:xfrm>
            <a:off x="3059832" y="1122011"/>
            <a:ext cx="5524852" cy="3139321"/>
          </a:xfrm>
          <a:prstGeom prst="rect">
            <a:avLst/>
          </a:prstGeom>
        </p:spPr>
        <p:txBody>
          <a:bodyPr wrap="square">
            <a:spAutoFit/>
          </a:bodyPr>
          <a:lstStyle/>
          <a:p>
            <a:pPr indent="457200"/>
            <a:r>
              <a:rPr lang="ru-RU" i="1" dirty="0" smtClean="0">
                <a:latin typeface="Bookman Old Style" pitchFamily="18" charset="0"/>
              </a:rPr>
              <a:t>Восстание 1825 года оказало решающее влияние </a:t>
            </a:r>
            <a:r>
              <a:rPr lang="ru-RU" i="1" dirty="0" smtClean="0">
                <a:latin typeface="Bookman Old Style" pitchFamily="18" charset="0"/>
              </a:rPr>
              <a:t>на формирование </a:t>
            </a:r>
            <a:r>
              <a:rPr lang="ru-RU" i="1" dirty="0" smtClean="0">
                <a:latin typeface="Bookman Old Style" pitchFamily="18" charset="0"/>
              </a:rPr>
              <a:t>мировоззрения молодых Герцена и Огарева. Стоя на Воробьевых горах, они дали клятву отомстить царю. Друзья виделись очень часто, вместе читали, делали совместно большие </a:t>
            </a:r>
            <a:r>
              <a:rPr lang="ru-RU" i="1" dirty="0" smtClean="0">
                <a:latin typeface="Bookman Old Style" pitchFamily="18" charset="0"/>
              </a:rPr>
              <a:t>прогулки, </a:t>
            </a:r>
            <a:r>
              <a:rPr lang="ru-RU" i="1" dirty="0" smtClean="0">
                <a:latin typeface="Bookman Old Style" pitchFamily="18" charset="0"/>
              </a:rPr>
              <a:t>во время которых их мысли и мечты устремлялись на борьбу с окружавшею русскую жизнь несправедливостью. </a:t>
            </a:r>
          </a:p>
          <a:p>
            <a:pPr indent="457200"/>
            <a:r>
              <a:rPr lang="ru-RU" i="1" dirty="0" smtClean="0">
                <a:latin typeface="Bookman Old Style" pitchFamily="18" charset="0"/>
              </a:rPr>
              <a:t> </a:t>
            </a:r>
            <a:endParaRPr lang="ru-RU" dirty="0"/>
          </a:p>
        </p:txBody>
      </p:sp>
      <p:sp>
        <p:nvSpPr>
          <p:cNvPr id="14" name="Прямоугольник 13"/>
          <p:cNvSpPr/>
          <p:nvPr/>
        </p:nvSpPr>
        <p:spPr>
          <a:xfrm>
            <a:off x="1000100" y="4003953"/>
            <a:ext cx="7453334" cy="1754326"/>
          </a:xfrm>
          <a:prstGeom prst="rect">
            <a:avLst/>
          </a:prstGeom>
        </p:spPr>
        <p:txBody>
          <a:bodyPr wrap="square">
            <a:spAutoFit/>
          </a:bodyPr>
          <a:lstStyle/>
          <a:p>
            <a:r>
              <a:rPr lang="ru-RU" i="1" dirty="0" smtClean="0">
                <a:latin typeface="Bookman Old Style" pitchFamily="18" charset="0"/>
              </a:rPr>
              <a:t>       В одну из таких прогулок, в 1828 г., на Воробьевых горах, Герцен и Огарев поклялись в вечной дружбе и неизменном решении отдать всю жизнь на служение свободе. Что под этою "свободою" понималось, для них было еще неясно, но воображение рисовало и героев французской революции, и декабристов, и Карла Мора, и </a:t>
            </a:r>
            <a:r>
              <a:rPr lang="ru-RU" i="1" dirty="0" err="1" smtClean="0">
                <a:latin typeface="Bookman Old Style" pitchFamily="18" charset="0"/>
              </a:rPr>
              <a:t>Фиеско</a:t>
            </a:r>
            <a:r>
              <a:rPr lang="ru-RU" i="1" dirty="0" smtClean="0">
                <a:latin typeface="Bookman Old Style" pitchFamily="18" charset="0"/>
              </a:rPr>
              <a:t>, </a:t>
            </a:r>
            <a:r>
              <a:rPr lang="ru-RU" i="1" dirty="0" err="1" smtClean="0">
                <a:latin typeface="Bookman Old Style" pitchFamily="18" charset="0"/>
              </a:rPr>
              <a:t>и</a:t>
            </a:r>
            <a:r>
              <a:rPr lang="ru-RU" i="1" dirty="0" smtClean="0">
                <a:latin typeface="Bookman Old Style" pitchFamily="18" charset="0"/>
              </a:rPr>
              <a:t> маркиза Позу... </a:t>
            </a:r>
          </a:p>
        </p:txBody>
      </p:sp>
      <p:sp>
        <p:nvSpPr>
          <p:cNvPr id="9" name="TextBox 8"/>
          <p:cNvSpPr txBox="1"/>
          <p:nvPr/>
        </p:nvSpPr>
        <p:spPr>
          <a:xfrm>
            <a:off x="279775" y="3195219"/>
            <a:ext cx="2922595" cy="830997"/>
          </a:xfrm>
          <a:prstGeom prst="rect">
            <a:avLst/>
          </a:prstGeom>
          <a:noFill/>
        </p:spPr>
        <p:txBody>
          <a:bodyPr wrap="none" rtlCol="0">
            <a:spAutoFit/>
          </a:bodyPr>
          <a:lstStyle/>
          <a:p>
            <a:pPr algn="ctr"/>
            <a:r>
              <a:rPr lang="ru-RU" sz="1600" i="1" dirty="0" smtClean="0">
                <a:solidFill>
                  <a:srgbClr val="682804"/>
                </a:solidFill>
                <a:latin typeface="Bookman Old Style" pitchFamily="18" charset="0"/>
              </a:rPr>
              <a:t> Портреты А.И. Герцена </a:t>
            </a:r>
          </a:p>
          <a:p>
            <a:pPr algn="ctr"/>
            <a:r>
              <a:rPr lang="ru-RU" sz="1600" i="1" dirty="0" smtClean="0">
                <a:solidFill>
                  <a:srgbClr val="682804"/>
                </a:solidFill>
                <a:latin typeface="Bookman Old Style" pitchFamily="18" charset="0"/>
              </a:rPr>
              <a:t>и Н.П.Огарёва </a:t>
            </a:r>
          </a:p>
          <a:p>
            <a:pPr algn="ctr"/>
            <a:r>
              <a:rPr lang="ru-RU" sz="1600" i="1" dirty="0" smtClean="0">
                <a:solidFill>
                  <a:srgbClr val="682804"/>
                </a:solidFill>
                <a:latin typeface="Bookman Old Style" pitchFamily="18" charset="0"/>
              </a:rPr>
              <a:t>на Воробьёвых горах</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5777" name="Rectangle 1"/>
          <p:cNvSpPr>
            <a:spLocks noChangeArrowheads="1"/>
          </p:cNvSpPr>
          <p:nvPr/>
        </p:nvSpPr>
        <p:spPr bwMode="auto">
          <a:xfrm>
            <a:off x="2887297" y="571480"/>
            <a:ext cx="49292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Н. П. </a:t>
            </a:r>
            <a:r>
              <a:rPr kumimoji="0" lang="ru-RU" sz="2000" b="1" i="1" u="none" strike="noStrike" cap="none" normalizeH="0" baseline="0" dirty="0" err="1" smtClean="0">
                <a:ln>
                  <a:noFill/>
                </a:ln>
                <a:solidFill>
                  <a:srgbClr val="7A1E1C"/>
                </a:solidFill>
                <a:effectLst/>
                <a:latin typeface="Bookman Old Style" pitchFamily="18" charset="0"/>
                <a:ea typeface="Times New Roman" pitchFamily="18" charset="0"/>
              </a:rPr>
              <a:t>Забелло</a:t>
            </a: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 А. И. Герцен.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rPr>
              <a:t>Ницца, 1871 г.</a:t>
            </a:r>
            <a:endParaRPr kumimoji="0" lang="ru-RU" sz="2000" b="1" i="1" u="none" strike="noStrike" cap="none" normalizeH="0" baseline="0" dirty="0" smtClean="0">
              <a:ln>
                <a:noFill/>
              </a:ln>
              <a:solidFill>
                <a:srgbClr val="7A1E1C"/>
              </a:solidFill>
              <a:effectLst/>
              <a:latin typeface="Bookman Old Style" pitchFamily="18" charset="0"/>
            </a:endParaRPr>
          </a:p>
        </p:txBody>
      </p:sp>
      <p:pic>
        <p:nvPicPr>
          <p:cNvPr id="5" name="Рисунок 4" descr="http://www.herzenlib.ru/booklovers/images/n20110429_034.jpg"/>
          <p:cNvPicPr/>
          <p:nvPr/>
        </p:nvPicPr>
        <p:blipFill>
          <a:blip r:embed="rId3" cstate="print">
            <a:duotone>
              <a:prstClr val="black"/>
              <a:schemeClr val="accent6">
                <a:tint val="45000"/>
                <a:satMod val="400000"/>
              </a:schemeClr>
            </a:duotone>
          </a:blip>
          <a:srcRect l="12207" r="18812" b="15060"/>
          <a:stretch>
            <a:fillRect/>
          </a:stretch>
        </p:blipFill>
        <p:spPr bwMode="auto">
          <a:xfrm>
            <a:off x="638412" y="1785926"/>
            <a:ext cx="2316796" cy="3371266"/>
          </a:xfrm>
          <a:prstGeom prst="rect">
            <a:avLst/>
          </a:prstGeom>
          <a:ln>
            <a:solidFill>
              <a:schemeClr val="tx1">
                <a:lumMod val="65000"/>
                <a:lumOff val="35000"/>
              </a:schemeClr>
            </a:solidFill>
          </a:ln>
          <a:effectLst>
            <a:outerShdw blurRad="292100" dist="139700" dir="2700000" algn="tl" rotWithShape="0">
              <a:srgbClr val="333333">
                <a:alpha val="65000"/>
              </a:srgbClr>
            </a:outerShdw>
          </a:effectLst>
        </p:spPr>
      </p:pic>
      <p:sp>
        <p:nvSpPr>
          <p:cNvPr id="757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5780" name="Rectangle 4"/>
          <p:cNvSpPr>
            <a:spLocks noChangeArrowheads="1"/>
          </p:cNvSpPr>
          <p:nvPr/>
        </p:nvSpPr>
        <p:spPr bwMode="auto">
          <a:xfrm rot="10800000" flipV="1">
            <a:off x="3046255" y="1334720"/>
            <a:ext cx="535785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Скульптура выполнена в бронзе и представляет писателя во весь рост в характерной позе – со скрещенными руками и слегка склонённой головой. Памятник установлен на могиле Герцена. В его фигуре передана сосредоточенная мысль и скорбь. Лицо, несмотря на сходство, всё же не отражает того богатства внутренней жизни, которое было свойственно Герцену. За памятником высятся кипарисы. Рядом могильные плиты Натальи Александровны и их детей. Это уединённый уголок кладбища у каменной стены, за которой лежит парк «</a:t>
            </a:r>
            <a:r>
              <a:rPr kumimoji="0" lang="ru-RU" b="0" i="1" u="none" strike="noStrike" cap="none" normalizeH="0" baseline="0" dirty="0" err="1" smtClean="0">
                <a:ln>
                  <a:noFill/>
                </a:ln>
                <a:solidFill>
                  <a:schemeClr val="tx1"/>
                </a:solidFill>
                <a:effectLst/>
                <a:latin typeface="Bookman Old Style" pitchFamily="18" charset="0"/>
                <a:ea typeface="Times New Roman" pitchFamily="18" charset="0"/>
              </a:rPr>
              <a:t>Шато</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rPr>
              <a:t>». С одной стороны отроги Альп, с другой стороны, за горой – море. Это изображение дорого нам, что создано человеком, очень близко его знавшим. </a:t>
            </a:r>
            <a:endParaRPr kumimoji="0" lang="ru-RU" b="0" i="1" u="none" strike="noStrike" cap="none" normalizeH="0" baseline="0" dirty="0" smtClean="0">
              <a:ln>
                <a:noFill/>
              </a:ln>
              <a:solidFill>
                <a:schemeClr val="tx1"/>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6801" name="Rectangle 1"/>
          <p:cNvSpPr>
            <a:spLocks noChangeArrowheads="1"/>
          </p:cNvSpPr>
          <p:nvPr/>
        </p:nvSpPr>
        <p:spPr bwMode="auto">
          <a:xfrm>
            <a:off x="2214546" y="349758"/>
            <a:ext cx="47863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A1E1C"/>
                </a:solidFill>
                <a:effectLst/>
                <a:latin typeface="Bookman Old Style" pitchFamily="18" charset="0"/>
                <a:ea typeface="Times New Roman" pitchFamily="18" charset="0"/>
                <a:cs typeface="Times New Roman" pitchFamily="18" charset="0"/>
              </a:rPr>
              <a:t>Тогда в Вятке. А. И. Герцен. Годы ссылки (1835-1837)</a:t>
            </a:r>
            <a:endParaRPr kumimoji="0" lang="ru-RU" sz="2000" b="1" i="1" u="none" strike="noStrike" cap="none" normalizeH="0" baseline="0" dirty="0" smtClean="0">
              <a:ln>
                <a:noFill/>
              </a:ln>
              <a:solidFill>
                <a:srgbClr val="7A1E1C"/>
              </a:solidFill>
              <a:effectLst/>
              <a:latin typeface="Bookman Old Style" pitchFamily="18" charset="0"/>
            </a:endParaRPr>
          </a:p>
        </p:txBody>
      </p:sp>
      <p:sp>
        <p:nvSpPr>
          <p:cNvPr id="5" name="Прямоугольник 4"/>
          <p:cNvSpPr/>
          <p:nvPr/>
        </p:nvSpPr>
        <p:spPr>
          <a:xfrm>
            <a:off x="4196112" y="1249625"/>
            <a:ext cx="4350411" cy="5355312"/>
          </a:xfrm>
          <a:prstGeom prst="rect">
            <a:avLst/>
          </a:prstGeom>
        </p:spPr>
        <p:txBody>
          <a:bodyPr wrap="square">
            <a:spAutoFit/>
          </a:bodyPr>
          <a:lstStyle/>
          <a:p>
            <a:pPr lvl="0" indent="457200"/>
            <a:r>
              <a:rPr lang="ru-RU" i="1" dirty="0" smtClean="0">
                <a:latin typeface="Bookman Old Style" pitchFamily="18" charset="0"/>
              </a:rPr>
              <a:t>Документально-художественная экспозиция, посвящённая жизни и творчеству Александра Ивановича Герцена в период вятской ссылки,  которая была размещена в здании Кировской областной научной  библиотеке имени А. И. Герцена.</a:t>
            </a:r>
            <a:r>
              <a:rPr lang="ru-RU" i="1" dirty="0" smtClean="0">
                <a:latin typeface="Bookman Old Style" pitchFamily="18" charset="0"/>
                <a:ea typeface="Times New Roman" pitchFamily="18" charset="0"/>
                <a:cs typeface="Times New Roman" pitchFamily="18" charset="0"/>
              </a:rPr>
              <a:t>  В экспозицию включены, немногочисленные редкие и ценные издания. Многие из представленных документов принадлежат прошлым эпохам. Среди ценных изданий на выставке - «Полное собрание сочинений и писем» под редакцией М. К. </a:t>
            </a:r>
            <a:r>
              <a:rPr lang="ru-RU" i="1" dirty="0" err="1" smtClean="0">
                <a:latin typeface="Bookman Old Style" pitchFamily="18" charset="0"/>
                <a:ea typeface="Times New Roman" pitchFamily="18" charset="0"/>
                <a:cs typeface="Times New Roman" pitchFamily="18" charset="0"/>
              </a:rPr>
              <a:t>Лемке</a:t>
            </a:r>
            <a:r>
              <a:rPr lang="ru-RU" i="1" dirty="0" smtClean="0">
                <a:latin typeface="Bookman Old Style" pitchFamily="18" charset="0"/>
                <a:ea typeface="Times New Roman" pitchFamily="18" charset="0"/>
                <a:cs typeface="Times New Roman" pitchFamily="18" charset="0"/>
              </a:rPr>
              <a:t> (1915 г.)</a:t>
            </a:r>
            <a:endParaRPr lang="ru-RU" i="1" dirty="0" smtClean="0">
              <a:latin typeface="Bookman Old Style" pitchFamily="18" charset="0"/>
            </a:endParaRPr>
          </a:p>
          <a:p>
            <a:pPr indent="457200"/>
            <a:endParaRPr lang="ru-RU" i="1" dirty="0" smtClean="0">
              <a:latin typeface="Bookman Old Style" pitchFamily="18" charset="0"/>
            </a:endParaRPr>
          </a:p>
          <a:p>
            <a:endParaRPr lang="ru-RU" dirty="0"/>
          </a:p>
        </p:txBody>
      </p:sp>
      <p:pic>
        <p:nvPicPr>
          <p:cNvPr id="6" name="Рисунок 5" descr="http://www.herzenlib.ru/main/image/n20101120_002.jpg"/>
          <p:cNvPicPr/>
          <p:nvPr/>
        </p:nvPicPr>
        <p:blipFill>
          <a:blip r:embed="rId3" cstate="print"/>
          <a:srcRect/>
          <a:stretch>
            <a:fillRect/>
          </a:stretch>
        </p:blipFill>
        <p:spPr bwMode="auto">
          <a:xfrm>
            <a:off x="622849" y="1620252"/>
            <a:ext cx="3357586" cy="3500462"/>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928662" y="1276701"/>
            <a:ext cx="7143800" cy="3139321"/>
          </a:xfrm>
          <a:prstGeom prst="rect">
            <a:avLst/>
          </a:prstGeom>
        </p:spPr>
        <p:txBody>
          <a:bodyPr wrap="square">
            <a:spAutoFit/>
          </a:bodyPr>
          <a:lstStyle/>
          <a:p>
            <a:r>
              <a:rPr lang="ru-RU" i="1" dirty="0" smtClean="0">
                <a:latin typeface="Bookman Old Style" pitchFamily="18" charset="0"/>
                <a:ea typeface="Times New Roman" pitchFamily="18" charset="0"/>
                <a:cs typeface="Times New Roman" pitchFamily="18" charset="0"/>
              </a:rPr>
              <a:t>       Это первое  собрание сочинений, изданное в России в начале прошлого века. В перечне книг представлены памятные и сувенирные издания А. И. Герцена, а также издания Ф. Шиллера на языке оригинала, как знак увлечения юным Герценом романтическими произведениями немецкого классика. Особое место на выставке отведено материалам, связанным с периодом пребывания Герцена в Вятке. Среди них копии архивных документов и визитные карточки, собранные Кировским областным краеведческим музеем и предоставленные на хранение в библиотеку. </a:t>
            </a:r>
            <a:endParaRPr lang="ru-RU" dirty="0"/>
          </a:p>
        </p:txBody>
      </p:sp>
      <p:pic>
        <p:nvPicPr>
          <p:cNvPr id="5"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1619672" y="4725144"/>
            <a:ext cx="5929354" cy="30406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718052" y="785971"/>
            <a:ext cx="7705772" cy="5632311"/>
          </a:xfrm>
          <a:prstGeom prst="rect">
            <a:avLst/>
          </a:prstGeom>
        </p:spPr>
        <p:txBody>
          <a:bodyPr wrap="square">
            <a:spAutoFit/>
          </a:bodyPr>
          <a:lstStyle/>
          <a:p>
            <a:pPr indent="457200"/>
            <a:r>
              <a:rPr lang="ru-RU" i="1" dirty="0" smtClean="0">
                <a:latin typeface="Bookman Old Style" pitchFamily="18" charset="0"/>
              </a:rPr>
              <a:t>Центральную часть экспозиции занимают произведения и его переписка с друзьями и невестой Н. А. Захарьиной, а также прижизненные издания А. И. Герцена, представленные               в литературных журналах: «Отечественные записки», (т. XIII. СПб., 1840); «Современник» (тт. V,  VII. СПб., 1848) и др.           На страницах этих периодических изданий помещены произведения А. И. Герцена, задуманные писателем ещё           в Вятке. Практически в самом конце жизни вышла в России книга «Раздумье» (М., 1870), в которую включены «Записки одного молодого человека», «Сорока-воровка», «Из сочинений доктора </a:t>
            </a:r>
            <a:r>
              <a:rPr lang="ru-RU" i="1" dirty="0" err="1" smtClean="0">
                <a:latin typeface="Bookman Old Style" pitchFamily="18" charset="0"/>
              </a:rPr>
              <a:t>Крупова</a:t>
            </a:r>
            <a:r>
              <a:rPr lang="ru-RU" i="1" dirty="0" smtClean="0">
                <a:latin typeface="Bookman Old Style" pitchFamily="18" charset="0"/>
              </a:rPr>
              <a:t>», «Гофман», отмеченные критиками             как высоко художественные. Редкое издание в экспозиции - «Речь, сказанная при открытии Публичной библиотеки для чтения в Вятке, А. И. Герценом 6 декабря 1837 года».                 Это факсимильное издание, выполненное Экспериментальной типографией ВНИИКПП по заказу Центрального правления Всесоюзного добровольного общества любителей книги в 1987 году - к 150-летию библиотеки.</a:t>
            </a:r>
          </a:p>
          <a:p>
            <a:r>
              <a:rPr lang="ru-RU" i="1" dirty="0" smtClean="0">
                <a:latin typeface="Bookman Old Style" pitchFamily="18" charset="0"/>
              </a:rPr>
              <a:t> </a:t>
            </a:r>
          </a:p>
          <a:p>
            <a:endParaRPr lang="ru-RU" dirty="0"/>
          </a:p>
        </p:txBody>
      </p:sp>
      <p:pic>
        <p:nvPicPr>
          <p:cNvPr id="5"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2555776" y="6093291"/>
            <a:ext cx="4104456" cy="30406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7825" name="Rectangle 1"/>
          <p:cNvSpPr>
            <a:spLocks noChangeArrowheads="1"/>
          </p:cNvSpPr>
          <p:nvPr/>
        </p:nvSpPr>
        <p:spPr bwMode="auto">
          <a:xfrm>
            <a:off x="3851920" y="842229"/>
            <a:ext cx="478634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Художественную часть выставки составляют </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фотографии</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репродукции графических рисунков, в том числе рисунок В. А. Жуковского «Вятка», оставленный поэтом в память о пребывании в нашем городе; скульптура и репродукционные портреты А. И.  Герцена и его окружения; предметы декоративно-прикладного искусства. К сожалению, вещей, составляющих вятский быт   А. И. Герцена, на выставке нет. </a:t>
            </a:r>
            <a:endParaRPr kumimoji="0" lang="ru-RU" b="0" i="1" u="none" strike="noStrike" cap="none" normalizeH="0" baseline="0" dirty="0" smtClean="0">
              <a:ln>
                <a:noFill/>
              </a:ln>
              <a:solidFill>
                <a:schemeClr val="tx1"/>
              </a:solidFill>
              <a:effectLst/>
              <a:latin typeface="Bookman Old Style" pitchFamily="18" charset="0"/>
            </a:endParaRPr>
          </a:p>
        </p:txBody>
      </p:sp>
      <p:pic>
        <p:nvPicPr>
          <p:cNvPr id="77831" name="Рисунок 640" descr="http://www.herzenlib.ru/main/image/n20101120_004.jpg"/>
          <p:cNvPicPr>
            <a:picLocks noChangeAspect="1" noChangeArrowheads="1"/>
          </p:cNvPicPr>
          <p:nvPr/>
        </p:nvPicPr>
        <p:blipFill>
          <a:blip r:embed="rId3" cstate="print"/>
          <a:srcRect/>
          <a:stretch>
            <a:fillRect/>
          </a:stretch>
        </p:blipFill>
        <p:spPr bwMode="auto">
          <a:xfrm>
            <a:off x="720100" y="1102000"/>
            <a:ext cx="1295430" cy="911871"/>
          </a:xfrm>
          <a:prstGeom prst="rect">
            <a:avLst/>
          </a:prstGeom>
          <a:noFill/>
        </p:spPr>
      </p:pic>
      <p:pic>
        <p:nvPicPr>
          <p:cNvPr id="77830" name="Рисунок 641" descr="http://www.herzenlib.ru/main/image/n20101120_006.jpg"/>
          <p:cNvPicPr>
            <a:picLocks noChangeAspect="1" noChangeArrowheads="1"/>
          </p:cNvPicPr>
          <p:nvPr/>
        </p:nvPicPr>
        <p:blipFill>
          <a:blip r:embed="rId4" cstate="print"/>
          <a:srcRect/>
          <a:stretch>
            <a:fillRect/>
          </a:stretch>
        </p:blipFill>
        <p:spPr bwMode="auto">
          <a:xfrm>
            <a:off x="2506049" y="1102000"/>
            <a:ext cx="1277860" cy="904889"/>
          </a:xfrm>
          <a:prstGeom prst="rect">
            <a:avLst/>
          </a:prstGeom>
          <a:noFill/>
        </p:spPr>
      </p:pic>
      <p:pic>
        <p:nvPicPr>
          <p:cNvPr id="77829" name="Рисунок 642" descr="http://www.herzenlib.ru/main/image/n20101120_008.jpg"/>
          <p:cNvPicPr>
            <a:picLocks noChangeAspect="1" noChangeArrowheads="1"/>
          </p:cNvPicPr>
          <p:nvPr/>
        </p:nvPicPr>
        <p:blipFill>
          <a:blip r:embed="rId5" cstate="print"/>
          <a:srcRect/>
          <a:stretch>
            <a:fillRect/>
          </a:stretch>
        </p:blipFill>
        <p:spPr bwMode="auto">
          <a:xfrm>
            <a:off x="720099" y="2316446"/>
            <a:ext cx="1285512" cy="904890"/>
          </a:xfrm>
          <a:prstGeom prst="rect">
            <a:avLst/>
          </a:prstGeom>
          <a:noFill/>
        </p:spPr>
      </p:pic>
      <p:pic>
        <p:nvPicPr>
          <p:cNvPr id="77827" name="Рисунок 644" descr="http://www.herzenlib.ru/main/image/n20101120_012.jpg"/>
          <p:cNvPicPr>
            <a:picLocks noChangeAspect="1" noChangeArrowheads="1"/>
          </p:cNvPicPr>
          <p:nvPr/>
        </p:nvPicPr>
        <p:blipFill>
          <a:blip r:embed="rId6" cstate="print"/>
          <a:srcRect/>
          <a:stretch>
            <a:fillRect/>
          </a:stretch>
        </p:blipFill>
        <p:spPr bwMode="auto">
          <a:xfrm>
            <a:off x="714348" y="3524242"/>
            <a:ext cx="1285512" cy="904890"/>
          </a:xfrm>
          <a:prstGeom prst="rect">
            <a:avLst/>
          </a:prstGeom>
          <a:noFill/>
        </p:spPr>
      </p:pic>
      <p:pic>
        <p:nvPicPr>
          <p:cNvPr id="77826" name="Рисунок 645" descr="http://www.herzenlib.ru/main/image/n20101120_014.jpg"/>
          <p:cNvPicPr>
            <a:picLocks noChangeAspect="1" noChangeArrowheads="1"/>
          </p:cNvPicPr>
          <p:nvPr/>
        </p:nvPicPr>
        <p:blipFill>
          <a:blip r:embed="rId7" cstate="print"/>
          <a:srcRect/>
          <a:stretch>
            <a:fillRect/>
          </a:stretch>
        </p:blipFill>
        <p:spPr bwMode="auto">
          <a:xfrm>
            <a:off x="2471543" y="3495487"/>
            <a:ext cx="1312295" cy="925180"/>
          </a:xfrm>
          <a:prstGeom prst="rect">
            <a:avLst/>
          </a:prstGeom>
          <a:noFill/>
        </p:spPr>
      </p:pic>
      <p:pic>
        <p:nvPicPr>
          <p:cNvPr id="77828" name="Рисунок 643" descr="http://www.herzenlib.ru/main/image/n20101120_010.jpg"/>
          <p:cNvPicPr>
            <a:picLocks noChangeAspect="1" noChangeArrowheads="1"/>
          </p:cNvPicPr>
          <p:nvPr/>
        </p:nvPicPr>
        <p:blipFill>
          <a:blip r:embed="rId8" cstate="print"/>
          <a:srcRect/>
          <a:stretch>
            <a:fillRect/>
          </a:stretch>
        </p:blipFill>
        <p:spPr bwMode="auto">
          <a:xfrm>
            <a:off x="2494546" y="2316446"/>
            <a:ext cx="1285513" cy="900832"/>
          </a:xfrm>
          <a:prstGeom prst="rect">
            <a:avLst/>
          </a:prstGeom>
          <a:noFill/>
        </p:spPr>
      </p:pic>
      <p:sp>
        <p:nvSpPr>
          <p:cNvPr id="15" name="Прямоугольник 14"/>
          <p:cNvSpPr/>
          <p:nvPr/>
        </p:nvSpPr>
        <p:spPr>
          <a:xfrm>
            <a:off x="857224" y="4429132"/>
            <a:ext cx="7429552" cy="1754326"/>
          </a:xfrm>
          <a:prstGeom prst="rect">
            <a:avLst/>
          </a:prstGeom>
        </p:spPr>
        <p:txBody>
          <a:bodyPr wrap="square">
            <a:spAutoFit/>
          </a:bodyPr>
          <a:lstStyle/>
          <a:p>
            <a:pPr lvl="0" indent="450850" fontAlgn="base">
              <a:spcBef>
                <a:spcPct val="0"/>
              </a:spcBef>
              <a:spcAft>
                <a:spcPct val="0"/>
              </a:spcAft>
            </a:pPr>
            <a:r>
              <a:rPr lang="ru-RU" i="1" dirty="0" smtClean="0">
                <a:latin typeface="Bookman Old Style" pitchFamily="18" charset="0"/>
                <a:ea typeface="Times New Roman" pitchFamily="18" charset="0"/>
                <a:cs typeface="Times New Roman" pitchFamily="18" charset="0"/>
              </a:rPr>
              <a:t>Колорит прошлого передает само здание (возведено в 1799  г.)  научной библиотеки им. А. И. Герцена, являющееся памятником архитектуры XVIII века, которое примечательно тем, что входило в ряд домов, в которых жил молодой Герцен, находясь в Вятке, и немногочисленные предметы, собранные из личных коллекций. </a:t>
            </a:r>
            <a:endParaRPr lang="ru-RU" i="1" dirty="0" smtClean="0">
              <a:latin typeface="Bookman Old Styl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79874" name="Rectangle 2"/>
          <p:cNvSpPr>
            <a:spLocks noChangeArrowheads="1"/>
          </p:cNvSpPr>
          <p:nvPr/>
        </p:nvSpPr>
        <p:spPr bwMode="auto">
          <a:xfrm>
            <a:off x="2071670" y="500043"/>
            <a:ext cx="52864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1" u="none" strike="noStrike" cap="none" normalizeH="0" baseline="0" dirty="0" smtClean="0">
                <a:ln>
                  <a:noFill/>
                </a:ln>
                <a:solidFill>
                  <a:srgbClr val="7A1E1C"/>
                </a:solidFill>
                <a:effectLst/>
                <a:latin typeface="Calibri" pitchFamily="34" charset="0"/>
                <a:ea typeface="Times New Roman" pitchFamily="18" charset="0"/>
                <a:cs typeface="Times New Roman" pitchFamily="18" charset="0"/>
              </a:rPr>
              <a:t>Центральная муниципальная библиотека </a:t>
            </a:r>
            <a:endParaRPr kumimoji="0" lang="ru-RU" sz="2000" i="1" u="none" strike="noStrike" cap="none" normalizeH="0" baseline="0" dirty="0" smtClean="0">
              <a:ln>
                <a:noFill/>
              </a:ln>
              <a:solidFill>
                <a:srgbClr val="7A1E1C"/>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baseline="0" dirty="0" smtClean="0">
                <a:ln>
                  <a:noFill/>
                </a:ln>
                <a:solidFill>
                  <a:srgbClr val="7A1E1C"/>
                </a:solidFill>
                <a:effectLst/>
                <a:latin typeface="Calibri" pitchFamily="34" charset="0"/>
                <a:ea typeface="Times New Roman" pitchFamily="18" charset="0"/>
                <a:cs typeface="Times New Roman" pitchFamily="18" charset="0"/>
              </a:rPr>
              <a:t>имени Александра Ивановича Герцена  г. Екатеринбурга</a:t>
            </a:r>
            <a:endParaRPr kumimoji="0" lang="ru-RU" sz="2000" i="1" u="none" strike="noStrike" cap="none" normalizeH="0" baseline="0" dirty="0" smtClean="0">
              <a:ln>
                <a:noFill/>
              </a:ln>
              <a:solidFill>
                <a:srgbClr val="7A1E1C"/>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i="1" u="none" strike="noStrike" cap="none" normalizeH="0" baseline="0" dirty="0" smtClean="0">
              <a:ln>
                <a:noFill/>
              </a:ln>
              <a:solidFill>
                <a:srgbClr val="7A1E1C"/>
              </a:solidFill>
              <a:effectLst/>
              <a:latin typeface="Arial" pitchFamily="34" charset="0"/>
            </a:endParaRPr>
          </a:p>
        </p:txBody>
      </p:sp>
      <p:pic>
        <p:nvPicPr>
          <p:cNvPr id="79873" name="Рисунок 670" descr="Библиотека им. А.И. Герцена">
            <a:hlinkClick r:id="rId3" tooltip="&quot;Кликните, чтобы посмотреть все фото для Библиотека им. А.И. Герцена&quot;"/>
          </p:cNvPr>
          <p:cNvPicPr>
            <a:picLocks noChangeAspect="1" noChangeArrowheads="1"/>
          </p:cNvPicPr>
          <p:nvPr/>
        </p:nvPicPr>
        <p:blipFill>
          <a:blip r:embed="rId4" cstate="print"/>
          <a:srcRect/>
          <a:stretch>
            <a:fillRect/>
          </a:stretch>
        </p:blipFill>
        <p:spPr bwMode="auto">
          <a:xfrm>
            <a:off x="467544" y="2348880"/>
            <a:ext cx="3291561" cy="2500330"/>
          </a:xfrm>
          <a:prstGeom prst="rect">
            <a:avLst/>
          </a:prstGeom>
          <a:ln>
            <a:noFill/>
          </a:ln>
          <a:effectLst>
            <a:outerShdw blurRad="292100" dist="139700" dir="2700000" algn="tl" rotWithShape="0">
              <a:srgbClr val="333333">
                <a:alpha val="65000"/>
              </a:srgbClr>
            </a:outerShdw>
          </a:effectLst>
        </p:spPr>
      </p:pic>
      <p:sp>
        <p:nvSpPr>
          <p:cNvPr id="79875"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79876" name="Rectangle 4"/>
          <p:cNvSpPr>
            <a:spLocks noChangeArrowheads="1"/>
          </p:cNvSpPr>
          <p:nvPr/>
        </p:nvSpPr>
        <p:spPr bwMode="auto">
          <a:xfrm>
            <a:off x="3923928" y="2132856"/>
            <a:ext cx="469387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effectLst/>
                <a:latin typeface="Bookman Old Style" pitchFamily="18" charset="0"/>
                <a:ea typeface="Times New Roman" pitchFamily="18" charset="0"/>
                <a:cs typeface="Times New Roman" pitchFamily="18" charset="0"/>
              </a:rPr>
              <a:t>Библиотека имени А. И. Герцена </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расположена в здании старого особняке в центре города; входит в состав Муниципального объединения библиотек города.</a:t>
            </a:r>
            <a:endParaRPr kumimoji="0" lang="ru-RU" b="0" i="1" u="none" strike="noStrike" cap="none" normalizeH="0" baseline="0" dirty="0" smtClean="0">
              <a:ln>
                <a:noFill/>
              </a:ln>
              <a:solidFill>
                <a:schemeClr val="tx1"/>
              </a:solidFill>
              <a:effectLst/>
              <a:latin typeface="Bookman Old Style"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effectLst/>
                <a:latin typeface="Bookman Old Style" pitchFamily="18" charset="0"/>
                <a:ea typeface="Times New Roman" pitchFamily="18" charset="0"/>
                <a:cs typeface="Times New Roman" pitchFamily="18" charset="0"/>
              </a:rPr>
              <a:t>Библиотека начала свою работу 26 февраля 1950 г., </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тогда в её составе было 2 отдела: читальный зала и абонемент. Первоначальный книжный фонд составлял приблизительно 30 тыс. томов. </a:t>
            </a:r>
            <a:endParaRPr kumimoji="0" lang="ru-RU" b="0" i="1" u="none" strike="noStrike" cap="none" normalizeH="0" baseline="0" dirty="0" smtClean="0">
              <a:ln>
                <a:noFill/>
              </a:ln>
              <a:solidFill>
                <a:schemeClr val="tx1"/>
              </a:solidFill>
              <a:effectLst/>
              <a:latin typeface="Bookman Old Styl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899592" y="764704"/>
            <a:ext cx="7358114" cy="4247317"/>
          </a:xfrm>
          <a:prstGeom prst="rect">
            <a:avLst/>
          </a:prstGeom>
        </p:spPr>
        <p:txBody>
          <a:bodyPr wrap="square">
            <a:spAutoFit/>
          </a:bodyPr>
          <a:lstStyle/>
          <a:p>
            <a:pPr lvl="0" indent="450850"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С 1986 г. по 1990 г. библиотека Герцена являлась центром культурной жизни для демократически настроенной интеллигенции, представители которой активно участвовали в клубах по интересам, в числе которых были: Малая городская дискуссионная трибуна, телевизионная гостиная «Встречи в библиотеке» и городской дискуссионный юношеский клуб. В период с 2001 г. по ноябрь 2007 г. здание библиотеки находилось на ремонте.</a:t>
            </a:r>
          </a:p>
          <a:p>
            <a:pPr lvl="0" indent="450850" eaLnBrk="0" fontAlgn="base" hangingPunct="0">
              <a:spcBef>
                <a:spcPct val="0"/>
              </a:spcBef>
              <a:spcAft>
                <a:spcPct val="0"/>
              </a:spcAft>
            </a:pPr>
            <a:endParaRPr lang="ru-RU" i="1" dirty="0" smtClean="0">
              <a:latin typeface="Bookman Old Style" pitchFamily="18" charset="0"/>
            </a:endParaRPr>
          </a:p>
          <a:p>
            <a:pPr lvl="0" indent="450850"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Структура библиотеки сегодня:</a:t>
            </a:r>
            <a:endParaRPr lang="ru-RU" i="1" dirty="0" smtClean="0">
              <a:latin typeface="Bookman Old Style" pitchFamily="18" charset="0"/>
            </a:endParaRPr>
          </a:p>
          <a:p>
            <a:pPr lvl="0" indent="450850"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1 этаж: музыкально-нотный отдел, абонемент;</a:t>
            </a:r>
            <a:endParaRPr lang="ru-RU" i="1" dirty="0" smtClean="0">
              <a:latin typeface="Bookman Old Style" pitchFamily="18" charset="0"/>
            </a:endParaRPr>
          </a:p>
          <a:p>
            <a:pPr lvl="0" indent="450850"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2 этаж: читальный зал, </a:t>
            </a:r>
            <a:r>
              <a:rPr lang="ru-RU" i="1" dirty="0" err="1" smtClean="0">
                <a:latin typeface="Bookman Old Style" pitchFamily="18" charset="0"/>
                <a:ea typeface="Times New Roman" pitchFamily="18" charset="0"/>
                <a:cs typeface="Times New Roman" pitchFamily="18" charset="0"/>
              </a:rPr>
              <a:t>арт-галерея</a:t>
            </a:r>
            <a:r>
              <a:rPr lang="ru-RU" i="1" dirty="0" smtClean="0">
                <a:latin typeface="Bookman Old Style" pitchFamily="18" charset="0"/>
                <a:ea typeface="Times New Roman" pitchFamily="18" charset="0"/>
                <a:cs typeface="Times New Roman" pitchFamily="18" charset="0"/>
              </a:rPr>
              <a:t>, зал мировой культуры, зал городской культуры, зал электронной информации, зал периодики, конференц-зал;</a:t>
            </a:r>
            <a:endParaRPr lang="ru-RU" i="1" dirty="0" smtClean="0">
              <a:latin typeface="Bookman Old Style" pitchFamily="18" charset="0"/>
            </a:endParaRPr>
          </a:p>
          <a:p>
            <a:pPr lvl="0" indent="450850"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3 этаж: зал молодёжной культуры, </a:t>
            </a:r>
            <a:r>
              <a:rPr lang="ru-RU" i="1" dirty="0" err="1" smtClean="0">
                <a:latin typeface="Bookman Old Style" pitchFamily="18" charset="0"/>
                <a:ea typeface="Times New Roman" pitchFamily="18" charset="0"/>
                <a:cs typeface="Times New Roman" pitchFamily="18" charset="0"/>
              </a:rPr>
              <a:t>бриффинг-зал</a:t>
            </a:r>
            <a:r>
              <a:rPr lang="ru-RU" i="1" dirty="0" smtClean="0">
                <a:latin typeface="Bookman Old Style" pitchFamily="18" charset="0"/>
                <a:ea typeface="Times New Roman" pitchFamily="18" charset="0"/>
                <a:cs typeface="Times New Roman" pitchFamily="18" charset="0"/>
              </a:rPr>
              <a:t>.</a:t>
            </a:r>
            <a:endParaRPr lang="ru-RU" i="1" dirty="0" smtClean="0">
              <a:latin typeface="Bookman Old Style" pitchFamily="18" charset="0"/>
            </a:endParaRPr>
          </a:p>
        </p:txBody>
      </p:sp>
      <p:pic>
        <p:nvPicPr>
          <p:cNvPr id="5"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1547664" y="5301208"/>
            <a:ext cx="5929354" cy="304069"/>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0897" name="Rectangle 1"/>
          <p:cNvSpPr>
            <a:spLocks noChangeArrowheads="1"/>
          </p:cNvSpPr>
          <p:nvPr/>
        </p:nvSpPr>
        <p:spPr bwMode="auto">
          <a:xfrm>
            <a:off x="896626" y="786671"/>
            <a:ext cx="75724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effectLst/>
                <a:latin typeface="Bookman Old Style" pitchFamily="18" charset="0"/>
                <a:ea typeface="Times New Roman" pitchFamily="18" charset="0"/>
                <a:cs typeface="Times New Roman" pitchFamily="18" charset="0"/>
              </a:rPr>
              <a:t>Библиотечный фонд насчитывает около 160 642 источников </a:t>
            </a:r>
            <a:r>
              <a:rPr kumimoji="0" lang="ru-RU" b="0" i="1" u="none" strike="noStrike" cap="none" normalizeH="0" baseline="0" dirty="0" smtClean="0">
                <a:ln>
                  <a:noFill/>
                </a:ln>
                <a:effectLst/>
                <a:latin typeface="Bookman Old Style" pitchFamily="18" charset="0"/>
                <a:ea typeface="Times New Roman" pitchFamily="18" charset="0"/>
                <a:cs typeface="Times New Roman" pitchFamily="18" charset="0"/>
              </a:rPr>
              <a:t>(среди которых не только книги и журналы, но и  диски, пластинки</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а также полнотекстовые базы данных (книги, статьи). Установлена правовая база "</a:t>
            </a:r>
            <a:r>
              <a:rPr kumimoji="0" lang="ru-RU" b="0" i="1"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Консультант+</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Особым богатством библиотеки считается уникальная коллекция книг, относящаяся к концу XIX − началу XX века, которые были выпущены самыми крупными издательствами царской России: «Просвещение», Товариществом «А. Ф. Маркс», «Брокгауз и </a:t>
            </a:r>
            <a:r>
              <a:rPr kumimoji="0" lang="ru-RU" b="0" i="1"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Ефрон</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p>
          <a:p>
            <a:pPr marL="0" marR="0" lvl="0" indent="450850"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В настоящее время Библиотека им. А. И. Герцена  ведёт  разнообразную</a:t>
            </a:r>
            <a:r>
              <a:rPr lang="ru-RU" i="1" dirty="0" smtClean="0">
                <a:latin typeface="Bookman Old Style" pitchFamily="18" charset="0"/>
                <a:ea typeface="Times New Roman" pitchFamily="18" charset="0"/>
                <a:cs typeface="Times New Roman" pitchFamily="18" charset="0"/>
              </a:rPr>
              <a:t> к</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лубную деятельность</a:t>
            </a:r>
            <a:r>
              <a:rPr kumimoji="0" lang="ru-RU" b="0" i="1" u="none" strike="noStrike" cap="none" normalizeH="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ru-RU"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«Бард-кухня»,  Молодёжный Интеллектуальный Клуб Екатеринбурга, мастерская новой музыки «Автограф»).</a:t>
            </a:r>
          </a:p>
          <a:p>
            <a:pPr lvl="0" indent="450850"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 </a:t>
            </a:r>
            <a:endParaRPr lang="ru-RU" i="1" dirty="0" smtClean="0">
              <a:solidFill>
                <a:srgbClr val="7A1E1C"/>
              </a:solidFill>
              <a:latin typeface="Bookman Old Style" pitchFamily="18" charset="0"/>
            </a:endParaRPr>
          </a:p>
          <a:p>
            <a:pPr lvl="0" indent="450850" algn="ctr"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a:t>
            </a:r>
            <a:r>
              <a:rPr lang="ru-RU" i="1" dirty="0" err="1" smtClean="0">
                <a:latin typeface="Bookman Old Style" pitchFamily="18" charset="0"/>
                <a:ea typeface="Times New Roman" pitchFamily="18" charset="0"/>
                <a:cs typeface="Times New Roman" pitchFamily="18" charset="0"/>
              </a:rPr>
              <a:t>Герценка</a:t>
            </a:r>
            <a:r>
              <a:rPr lang="ru-RU" i="1" dirty="0" smtClean="0">
                <a:latin typeface="Bookman Old Style" pitchFamily="18" charset="0"/>
                <a:ea typeface="Times New Roman" pitchFamily="18" charset="0"/>
                <a:cs typeface="Times New Roman" pitchFamily="18" charset="0"/>
              </a:rPr>
              <a:t>» – так в городе называют                      </a:t>
            </a:r>
          </a:p>
          <a:p>
            <a:pPr lvl="0" indent="450850" algn="ctr" eaLnBrk="0" fontAlgn="base" hangingPunct="0">
              <a:spcBef>
                <a:spcPct val="0"/>
              </a:spcBef>
              <a:spcAft>
                <a:spcPct val="0"/>
              </a:spcAft>
            </a:pPr>
            <a:r>
              <a:rPr lang="ru-RU" i="1" dirty="0" smtClean="0">
                <a:latin typeface="Bookman Old Style" pitchFamily="18" charset="0"/>
                <a:ea typeface="Times New Roman" pitchFamily="18" charset="0"/>
                <a:cs typeface="Times New Roman" pitchFamily="18" charset="0"/>
              </a:rPr>
              <a:t>Библиотеку им. А. И. Герцена.</a:t>
            </a:r>
          </a:p>
          <a:p>
            <a:pPr marL="0" marR="0" lvl="0" indent="450850" defTabSz="914400" rtl="0" eaLnBrk="0" fontAlgn="base" latinLnBrk="0" hangingPunct="0">
              <a:lnSpc>
                <a:spcPct val="100000"/>
              </a:lnSpc>
              <a:spcBef>
                <a:spcPct val="0"/>
              </a:spcBef>
              <a:spcAft>
                <a:spcPct val="0"/>
              </a:spcAft>
              <a:buClrTx/>
              <a:buSzTx/>
              <a:tabLst/>
            </a:pPr>
            <a:endParaRPr kumimoji="0" lang="ru-RU" b="0" i="1" u="none" strike="noStrike" cap="none" normalizeH="0" baseline="0" dirty="0" smtClean="0">
              <a:ln>
                <a:noFill/>
              </a:ln>
              <a:solidFill>
                <a:schemeClr val="tx1"/>
              </a:solidFill>
              <a:effectLst/>
              <a:latin typeface="Bookman Old Style" pitchFamily="18" charset="0"/>
            </a:endParaRPr>
          </a:p>
        </p:txBody>
      </p:sp>
      <p:pic>
        <p:nvPicPr>
          <p:cNvPr id="5"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1714480" y="5429264"/>
            <a:ext cx="5929354" cy="304069"/>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4" name="Прямоугольник 3"/>
          <p:cNvSpPr/>
          <p:nvPr/>
        </p:nvSpPr>
        <p:spPr>
          <a:xfrm>
            <a:off x="755576" y="987536"/>
            <a:ext cx="7560839" cy="4524315"/>
          </a:xfrm>
          <a:prstGeom prst="rect">
            <a:avLst/>
          </a:prstGeom>
        </p:spPr>
        <p:txBody>
          <a:bodyPr wrap="square">
            <a:spAutoFit/>
          </a:bodyPr>
          <a:lstStyle/>
          <a:p>
            <a:endParaRPr lang="ru-RU" b="1" dirty="0" smtClean="0"/>
          </a:p>
          <a:p>
            <a:r>
              <a:rPr lang="ru-RU" b="1" dirty="0" smtClean="0"/>
              <a:t>        </a:t>
            </a:r>
            <a:r>
              <a:rPr lang="ru-RU" dirty="0" smtClean="0"/>
              <a:t> </a:t>
            </a:r>
            <a:r>
              <a:rPr lang="ru-RU" i="1" dirty="0" smtClean="0">
                <a:latin typeface="Bookman Old Style" pitchFamily="18" charset="0"/>
              </a:rPr>
              <a:t>По соседству (на ул. Чапаева, 3) работает филиал Библиотеки им. А. И. Герцена − Детская электронная библиотека «Малая </a:t>
            </a:r>
            <a:r>
              <a:rPr lang="ru-RU" i="1" dirty="0" err="1" smtClean="0">
                <a:latin typeface="Bookman Old Style" pitchFamily="18" charset="0"/>
              </a:rPr>
              <a:t>Герценка</a:t>
            </a:r>
            <a:r>
              <a:rPr lang="ru-RU" i="1" dirty="0" smtClean="0">
                <a:latin typeface="Bookman Old Style" pitchFamily="18" charset="0"/>
              </a:rPr>
              <a:t>» (библиотека № 5 Екатеринбурга). </a:t>
            </a:r>
          </a:p>
          <a:p>
            <a:pPr indent="457200"/>
            <a:r>
              <a:rPr lang="ru-RU" i="1" dirty="0" smtClean="0">
                <a:latin typeface="Bookman Old Style" pitchFamily="18" charset="0"/>
              </a:rPr>
              <a:t>В ней также работает несколько отделов:</a:t>
            </a:r>
          </a:p>
          <a:p>
            <a:r>
              <a:rPr lang="ru-RU" i="1" dirty="0" smtClean="0">
                <a:latin typeface="Bookman Old Style" pitchFamily="18" charset="0"/>
              </a:rPr>
              <a:t>- абонементы (для детей 7-9 лет и 10-12 лет),</a:t>
            </a:r>
          </a:p>
          <a:p>
            <a:r>
              <a:rPr lang="ru-RU" i="1" dirty="0" smtClean="0">
                <a:latin typeface="Bookman Old Style" pitchFamily="18" charset="0"/>
              </a:rPr>
              <a:t>- зал справочной литературы,</a:t>
            </a:r>
          </a:p>
          <a:p>
            <a:r>
              <a:rPr lang="ru-RU" i="1" dirty="0" smtClean="0">
                <a:latin typeface="Bookman Old Style" pitchFamily="18" charset="0"/>
              </a:rPr>
              <a:t>- «</a:t>
            </a:r>
            <a:r>
              <a:rPr lang="ru-RU" i="1" dirty="0" err="1" smtClean="0">
                <a:latin typeface="Bookman Old Style" pitchFamily="18" charset="0"/>
              </a:rPr>
              <a:t>On-Line</a:t>
            </a:r>
            <a:r>
              <a:rPr lang="ru-RU" i="1" dirty="0" smtClean="0">
                <a:latin typeface="Bookman Old Style" pitchFamily="18" charset="0"/>
              </a:rPr>
              <a:t>» – электронный читальный зал,</a:t>
            </a:r>
          </a:p>
          <a:p>
            <a:r>
              <a:rPr lang="ru-RU" i="1" dirty="0" smtClean="0">
                <a:latin typeface="Bookman Old Style" pitchFamily="18" charset="0"/>
              </a:rPr>
              <a:t>- «Детский дворик» – игровой зал (детям до 6 лет)</a:t>
            </a:r>
          </a:p>
          <a:p>
            <a:pPr indent="457200"/>
            <a:r>
              <a:rPr lang="ru-RU" i="1" dirty="0" smtClean="0">
                <a:latin typeface="Bookman Old Style" pitchFamily="18" charset="0"/>
              </a:rPr>
              <a:t>В «Малой </a:t>
            </a:r>
            <a:r>
              <a:rPr lang="ru-RU" i="1" dirty="0" err="1" smtClean="0">
                <a:latin typeface="Bookman Old Style" pitchFamily="18" charset="0"/>
              </a:rPr>
              <a:t>Герценке</a:t>
            </a:r>
            <a:r>
              <a:rPr lang="ru-RU" i="1" dirty="0" smtClean="0">
                <a:latin typeface="Bookman Old Style" pitchFamily="18" charset="0"/>
              </a:rPr>
              <a:t>» функционируют 2 клуба: «</a:t>
            </a:r>
            <a:r>
              <a:rPr lang="ru-RU" i="1" dirty="0" err="1" smtClean="0">
                <a:latin typeface="Bookman Old Style" pitchFamily="18" charset="0"/>
              </a:rPr>
              <a:t>Компьютоша</a:t>
            </a:r>
            <a:r>
              <a:rPr lang="ru-RU" i="1" dirty="0" smtClean="0">
                <a:latin typeface="Bookman Old Style" pitchFamily="18" charset="0"/>
              </a:rPr>
              <a:t>» – компьютерный клуб для детей (7-12 лет), и центр компьютерного творчества для детей «Смайлик» (от 3 до 6 лет). В библиотеке также работает Информационно-культурный центр «Япония».</a:t>
            </a:r>
          </a:p>
          <a:p>
            <a:pPr lvl="0" indent="450850" algn="just" eaLnBrk="0" fontAlgn="base" hangingPunct="0">
              <a:spcBef>
                <a:spcPct val="0"/>
              </a:spcBef>
              <a:spcAft>
                <a:spcPct val="0"/>
              </a:spcAft>
            </a:pPr>
            <a:endParaRPr lang="ru-RU" dirty="0" smtClean="0">
              <a:latin typeface="Arial" pitchFamily="34" charset="0"/>
            </a:endParaRPr>
          </a:p>
        </p:txBody>
      </p:sp>
      <p:pic>
        <p:nvPicPr>
          <p:cNvPr id="5"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1785918" y="5312847"/>
            <a:ext cx="5929354" cy="304069"/>
          </a:xfrm>
          <a:prstGeom prst="rect">
            <a:avLst/>
          </a:prstGeom>
          <a:noFill/>
        </p:spPr>
      </p:pic>
      <p:pic>
        <p:nvPicPr>
          <p:cNvPr id="7"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1835696" y="5301208"/>
            <a:ext cx="5929354" cy="304069"/>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908140" y="1022863"/>
            <a:ext cx="7128792" cy="923330"/>
          </a:xfrm>
          <a:prstGeom prst="rect">
            <a:avLst/>
          </a:prstGeom>
        </p:spPr>
        <p:txBody>
          <a:bodyPr wrap="square">
            <a:spAutoFit/>
          </a:bodyPr>
          <a:lstStyle/>
          <a:p>
            <a:pPr indent="457200" fontAlgn="base"/>
            <a:r>
              <a:rPr lang="ru-RU" i="1" dirty="0" smtClean="0">
                <a:latin typeface="Bookman Old Style" pitchFamily="18" charset="0"/>
              </a:rPr>
              <a:t>А. И. Герцен навсегда останется для нас великим патриотом своего отечества, безгранично любящим свою родину, свой народ! </a:t>
            </a:r>
            <a:endParaRPr lang="ru-RU" i="1" dirty="0">
              <a:latin typeface="Bookman Old Style" pitchFamily="18" charset="0"/>
            </a:endParaRPr>
          </a:p>
        </p:txBody>
      </p:sp>
      <p:sp>
        <p:nvSpPr>
          <p:cNvPr id="10" name="Прямоугольник 9"/>
          <p:cNvSpPr/>
          <p:nvPr/>
        </p:nvSpPr>
        <p:spPr>
          <a:xfrm>
            <a:off x="1571604" y="466352"/>
            <a:ext cx="6500858" cy="584775"/>
          </a:xfrm>
          <a:prstGeom prst="rect">
            <a:avLst/>
          </a:prstGeom>
        </p:spPr>
        <p:txBody>
          <a:bodyPr wrap="square">
            <a:spAutoFit/>
          </a:bodyPr>
          <a:lstStyle/>
          <a:p>
            <a:r>
              <a:rPr lang="ru-RU" sz="3200" b="1" i="1" dirty="0" smtClean="0">
                <a:solidFill>
                  <a:srgbClr val="7A1E1C"/>
                </a:solidFill>
                <a:latin typeface="Bookman Old Style" pitchFamily="18" charset="0"/>
              </a:rPr>
              <a:t>Великий патриот России </a:t>
            </a:r>
            <a:endParaRPr lang="ru-RU" sz="3200" b="1" dirty="0">
              <a:solidFill>
                <a:srgbClr val="7A1E1C"/>
              </a:solidFill>
            </a:endParaRPr>
          </a:p>
        </p:txBody>
      </p:sp>
      <p:sp>
        <p:nvSpPr>
          <p:cNvPr id="13" name="Прямоугольник 12"/>
          <p:cNvSpPr/>
          <p:nvPr/>
        </p:nvSpPr>
        <p:spPr>
          <a:xfrm>
            <a:off x="812021" y="1868830"/>
            <a:ext cx="7416824" cy="4247317"/>
          </a:xfrm>
          <a:prstGeom prst="rect">
            <a:avLst/>
          </a:prstGeom>
        </p:spPr>
        <p:txBody>
          <a:bodyPr wrap="square">
            <a:spAutoFit/>
          </a:bodyPr>
          <a:lstStyle/>
          <a:p>
            <a:pPr indent="457200"/>
            <a:r>
              <a:rPr lang="ru-RU" i="1" dirty="0" smtClean="0">
                <a:latin typeface="Bookman Old Style" pitchFamily="18" charset="0"/>
              </a:rPr>
              <a:t>4 апреля 1912 г. Г. В. Плеханов в своей речи к столетию дня рождения Герцена на его могиле в Ницце сказал: «Герцен горячо дорожил интересами русского народа. Он не лгал, когда писал о себе, что с детских лет бесконечно любил наши села и деревни. И он был русским до конца ногтей.     </a:t>
            </a:r>
          </a:p>
          <a:p>
            <a:pPr indent="457200"/>
            <a:r>
              <a:rPr lang="ru-RU" i="1" dirty="0" smtClean="0">
                <a:latin typeface="Bookman Old Style" pitchFamily="18" charset="0"/>
              </a:rPr>
              <a:t>Но любовь к родине не осталась у него на степени зоологического инстинкта, как известно способного проявляться подчас зверским образом; она была возведена на степень осмысленной человеческой привязанности. И в той самой мере, в какой она возвышалась у него на эту ступень, он становился всемирным гражданином. «Мы не рабы нашей любви к родине, — писал он, — как не рабы ни в чем. Свободный человек не может признать такой зависимости от своего края, которая заставила бы его участвовать в деле, противном его совести». </a:t>
            </a:r>
            <a:endParaRPr lang="ru-RU" i="1" dirty="0">
              <a:latin typeface="Bookman Old Style" pitchFamily="18" charset="0"/>
            </a:endParaRPr>
          </a:p>
        </p:txBody>
      </p:sp>
      <p:pic>
        <p:nvPicPr>
          <p:cNvPr id="5" name="Picture 2" descr="C:\Documents and Settings\Boss\Рабочий стол\Аня\рамочки\DS0074.png"/>
          <p:cNvPicPr>
            <a:picLocks noChangeAspect="1" noChangeArrowheads="1"/>
          </p:cNvPicPr>
          <p:nvPr/>
        </p:nvPicPr>
        <p:blipFill>
          <a:blip r:embed="rId3" cstate="print">
            <a:clrChange>
              <a:clrFrom>
                <a:srgbClr val="FFFFFF"/>
              </a:clrFrom>
              <a:clrTo>
                <a:srgbClr val="FFFFFF">
                  <a:alpha val="0"/>
                </a:srgbClr>
              </a:clrTo>
            </a:clrChange>
            <a:duotone>
              <a:prstClr val="black"/>
              <a:srgbClr val="B83714">
                <a:tint val="45000"/>
                <a:satMod val="400000"/>
              </a:srgbClr>
            </a:duotone>
          </a:blip>
          <a:srcRect/>
          <a:stretch>
            <a:fillRect/>
          </a:stretch>
        </p:blipFill>
        <p:spPr bwMode="auto">
          <a:xfrm rot="-10800000">
            <a:off x="2771800" y="6077733"/>
            <a:ext cx="3600400" cy="3040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2411760" y="764704"/>
            <a:ext cx="4929222" cy="584775"/>
          </a:xfrm>
          <a:prstGeom prst="rect">
            <a:avLst/>
          </a:prstGeom>
        </p:spPr>
        <p:txBody>
          <a:bodyPr wrap="square">
            <a:spAutoFit/>
          </a:bodyPr>
          <a:lstStyle/>
          <a:p>
            <a:r>
              <a:rPr lang="ru-RU" sz="3200" b="1" i="1" dirty="0" smtClean="0">
                <a:solidFill>
                  <a:srgbClr val="7A1E1C"/>
                </a:solidFill>
                <a:latin typeface="Bookman Old Style" pitchFamily="18" charset="0"/>
              </a:rPr>
              <a:t>     Университет  </a:t>
            </a:r>
            <a:endParaRPr lang="ru-RU" sz="3200" b="1" dirty="0">
              <a:solidFill>
                <a:srgbClr val="7A1E1C"/>
              </a:solidFill>
            </a:endParaRPr>
          </a:p>
        </p:txBody>
      </p:sp>
      <p:sp>
        <p:nvSpPr>
          <p:cNvPr id="10" name="Прямоугольник 9"/>
          <p:cNvSpPr/>
          <p:nvPr/>
        </p:nvSpPr>
        <p:spPr>
          <a:xfrm>
            <a:off x="857224" y="1720840"/>
            <a:ext cx="3929090" cy="3416320"/>
          </a:xfrm>
          <a:prstGeom prst="rect">
            <a:avLst/>
          </a:prstGeom>
        </p:spPr>
        <p:txBody>
          <a:bodyPr wrap="square">
            <a:spAutoFit/>
          </a:bodyPr>
          <a:lstStyle/>
          <a:p>
            <a:pPr indent="457200"/>
            <a:r>
              <a:rPr lang="ru-RU" i="1" dirty="0" smtClean="0">
                <a:latin typeface="Bookman Old Style" pitchFamily="18" charset="0"/>
              </a:rPr>
              <a:t>Преодолев препятствия со стороны отца, желавшего устроить для сына военную или дипломатическую карьеру, Герцен поступил в Московский университет и погрузился в новый, шумный мир.</a:t>
            </a:r>
          </a:p>
          <a:p>
            <a:pPr indent="457200"/>
            <a:r>
              <a:rPr lang="ru-RU" i="1" dirty="0" smtClean="0">
                <a:latin typeface="Bookman Old Style" pitchFamily="18" charset="0"/>
              </a:rPr>
              <a:t>Отличаясь чрезвычайно живым темпераментом, Герцен много учился, много читал, но еще более говорил, спорил, проповедовал. </a:t>
            </a:r>
          </a:p>
        </p:txBody>
      </p:sp>
      <p:pic>
        <p:nvPicPr>
          <p:cNvPr id="67586" name="Picture 2" descr="http://img0.liveinternet.ru/images/attach/c/1/49/670/49670765_080bc963d990e80a804c30638cefb2e2.jpg"/>
          <p:cNvPicPr>
            <a:picLocks noChangeAspect="1" noChangeArrowheads="1"/>
          </p:cNvPicPr>
          <p:nvPr/>
        </p:nvPicPr>
        <p:blipFill>
          <a:blip r:embed="rId3" cstate="print"/>
          <a:srcRect/>
          <a:stretch>
            <a:fillRect/>
          </a:stretch>
        </p:blipFill>
        <p:spPr bwMode="auto">
          <a:xfrm>
            <a:off x="4860032" y="2060848"/>
            <a:ext cx="3640036" cy="2736304"/>
          </a:xfrm>
          <a:prstGeom prst="round2DiagRect">
            <a:avLst>
              <a:gd name="adj1" fmla="val 16667"/>
              <a:gd name="adj2" fmla="val 0"/>
            </a:avLst>
          </a:prstGeom>
          <a:ln w="19050" cap="sq">
            <a:solidFill>
              <a:schemeClr val="accent1">
                <a:lumMod val="5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8" name="Прямоугольник 7"/>
          <p:cNvSpPr/>
          <p:nvPr/>
        </p:nvSpPr>
        <p:spPr>
          <a:xfrm>
            <a:off x="1367644" y="1916832"/>
            <a:ext cx="6408712" cy="3046988"/>
          </a:xfrm>
          <a:prstGeom prst="rect">
            <a:avLst/>
          </a:prstGeom>
        </p:spPr>
        <p:txBody>
          <a:bodyPr wrap="square">
            <a:spAutoFit/>
          </a:bodyPr>
          <a:lstStyle/>
          <a:p>
            <a:pPr>
              <a:lnSpc>
                <a:spcPct val="150000"/>
              </a:lnSpc>
            </a:pPr>
            <a:r>
              <a:rPr lang="ru-RU" sz="3200" i="1" dirty="0" smtClean="0">
                <a:solidFill>
                  <a:srgbClr val="7A1E1C"/>
                </a:solidFill>
                <a:latin typeface="Bookman Old Style" pitchFamily="18" charset="0"/>
              </a:rPr>
              <a:t>«Патриот – это человек, </a:t>
            </a:r>
          </a:p>
          <a:p>
            <a:pPr>
              <a:lnSpc>
                <a:spcPct val="150000"/>
              </a:lnSpc>
            </a:pPr>
            <a:r>
              <a:rPr lang="ru-RU" sz="3200" i="1" dirty="0" smtClean="0">
                <a:solidFill>
                  <a:srgbClr val="7A1E1C"/>
                </a:solidFill>
                <a:latin typeface="Bookman Old Style" pitchFamily="18" charset="0"/>
              </a:rPr>
              <a:t>служащий Родине, а Родина – </a:t>
            </a:r>
          </a:p>
          <a:p>
            <a:pPr>
              <a:lnSpc>
                <a:spcPct val="150000"/>
              </a:lnSpc>
            </a:pPr>
            <a:r>
              <a:rPr lang="ru-RU" sz="3200" i="1" dirty="0" smtClean="0">
                <a:solidFill>
                  <a:srgbClr val="7A1E1C"/>
                </a:solidFill>
                <a:latin typeface="Bookman Old Style" pitchFamily="18" charset="0"/>
              </a:rPr>
              <a:t>это прежде всего народ».</a:t>
            </a:r>
          </a:p>
          <a:p>
            <a:endParaRPr lang="ru-RU" sz="2400" i="1" dirty="0" smtClean="0">
              <a:latin typeface="Bookman Old Style" pitchFamily="18" charset="0"/>
            </a:endParaRPr>
          </a:p>
          <a:p>
            <a:r>
              <a:rPr lang="ru-RU" sz="2400" i="1" dirty="0" smtClean="0">
                <a:latin typeface="Bookman Old Style" pitchFamily="18" charset="0"/>
              </a:rPr>
              <a:t>                                 Н. Г. Чернышевский</a:t>
            </a:r>
            <a:endParaRPr lang="ru-RU" sz="2400" i="1" dirty="0">
              <a:latin typeface="Bookman Old Style"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57224" y="1071546"/>
            <a:ext cx="7500990" cy="5078313"/>
          </a:xfrm>
          <a:prstGeom prst="rect">
            <a:avLst/>
          </a:prstGeom>
        </p:spPr>
        <p:txBody>
          <a:bodyPr wrap="square">
            <a:spAutoFit/>
          </a:bodyPr>
          <a:lstStyle/>
          <a:p>
            <a:endParaRPr lang="ru-RU" i="1" dirty="0" smtClean="0">
              <a:latin typeface="Bookman Old Style" pitchFamily="18" charset="0"/>
            </a:endParaRPr>
          </a:p>
          <a:p>
            <a:pPr algn="ctr"/>
            <a:r>
              <a:rPr lang="ru-RU" sz="3600" i="1" dirty="0" smtClean="0">
                <a:solidFill>
                  <a:srgbClr val="7A1E1C"/>
                </a:solidFill>
                <a:latin typeface="Bookman Old Style" pitchFamily="18" charset="0"/>
              </a:rPr>
              <a:t>Благодарим за внимание!</a:t>
            </a:r>
            <a:endParaRPr lang="ru-RU" sz="3600" b="1" i="1" dirty="0" smtClean="0">
              <a:solidFill>
                <a:srgbClr val="7A1E1C"/>
              </a:solidFill>
              <a:latin typeface="Bookman Old Style" pitchFamily="18" charset="0"/>
            </a:endParaRPr>
          </a:p>
          <a:p>
            <a:pPr algn="ctr"/>
            <a:endParaRPr lang="ru-RU" sz="2800" i="1" dirty="0" smtClean="0">
              <a:latin typeface="Bookman Old Style" pitchFamily="18" charset="0"/>
            </a:endParaRPr>
          </a:p>
          <a:p>
            <a:pPr algn="ctr"/>
            <a:r>
              <a:rPr lang="ru-RU" sz="2800" i="1" dirty="0" smtClean="0">
                <a:latin typeface="Bookman Old Style" pitchFamily="18" charset="0"/>
              </a:rPr>
              <a:t>Презентация подготовлена</a:t>
            </a:r>
          </a:p>
          <a:p>
            <a:pPr algn="ctr"/>
            <a:r>
              <a:rPr lang="ru-RU" sz="2800" i="1" dirty="0" smtClean="0">
                <a:latin typeface="Bookman Old Style" pitchFamily="18" charset="0"/>
              </a:rPr>
              <a:t>МКУК ЦБС Ленинского района</a:t>
            </a:r>
          </a:p>
          <a:p>
            <a:pPr algn="ctr"/>
            <a:r>
              <a:rPr lang="ru-RU" sz="2800" i="1" dirty="0" smtClean="0">
                <a:latin typeface="Bookman Old Style" pitchFamily="18" charset="0"/>
              </a:rPr>
              <a:t>города Новосибирска </a:t>
            </a:r>
          </a:p>
          <a:p>
            <a:pPr algn="ctr"/>
            <a:endParaRPr lang="ru-RU" sz="2800" i="1" dirty="0" smtClean="0">
              <a:latin typeface="Bookman Old Style" pitchFamily="18" charset="0"/>
            </a:endParaRPr>
          </a:p>
          <a:p>
            <a:pPr algn="ctr"/>
            <a:r>
              <a:rPr lang="ru-RU" sz="2800" i="1" dirty="0" smtClean="0">
                <a:latin typeface="Bookman Old Style" pitchFamily="18" charset="0"/>
              </a:rPr>
              <a:t>ул. Новогодняя, 11</a:t>
            </a:r>
          </a:p>
          <a:p>
            <a:pPr algn="ctr"/>
            <a:r>
              <a:rPr lang="ru-RU" sz="2800" i="1" dirty="0" smtClean="0">
                <a:latin typeface="Bookman Old Style" pitchFamily="18" charset="0"/>
              </a:rPr>
              <a:t>т. 346-49-63</a:t>
            </a:r>
            <a:r>
              <a:rPr lang="en-US" sz="2800" dirty="0" smtClean="0"/>
              <a:t> </a:t>
            </a:r>
            <a:endParaRPr lang="ru-RU" sz="2800" dirty="0" smtClean="0"/>
          </a:p>
          <a:p>
            <a:pPr algn="ctr"/>
            <a:r>
              <a:rPr lang="en-US" sz="2800" dirty="0" smtClean="0"/>
              <a:t>E-mail</a:t>
            </a:r>
            <a:r>
              <a:rPr lang="ru-RU" sz="2800" dirty="0" smtClean="0"/>
              <a:t>:</a:t>
            </a:r>
            <a:r>
              <a:rPr lang="en-US" sz="2800" dirty="0" smtClean="0"/>
              <a:t>bagova@bk.ru</a:t>
            </a:r>
            <a:endParaRPr lang="ru-RU" sz="2800" i="1" dirty="0" smtClean="0">
              <a:latin typeface="Bookman Old Style" pitchFamily="18" charset="0"/>
            </a:endParaRPr>
          </a:p>
          <a:p>
            <a:pPr algn="ctr"/>
            <a:endParaRPr lang="ru-RU" sz="2800" i="1" dirty="0" smtClean="0">
              <a:latin typeface="Bookman Old Style" pitchFamily="18" charset="0"/>
            </a:endParaRPr>
          </a:p>
          <a:p>
            <a:endParaRPr lang="ru-RU" i="1" dirty="0" smtClean="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0" name="Прямоугольник 9"/>
          <p:cNvSpPr/>
          <p:nvPr/>
        </p:nvSpPr>
        <p:spPr>
          <a:xfrm>
            <a:off x="2928926" y="642918"/>
            <a:ext cx="5286412" cy="5909310"/>
          </a:xfrm>
          <a:prstGeom prst="rect">
            <a:avLst/>
          </a:prstGeom>
        </p:spPr>
        <p:txBody>
          <a:bodyPr wrap="square">
            <a:spAutoFit/>
          </a:bodyPr>
          <a:lstStyle/>
          <a:p>
            <a:pPr indent="457200"/>
            <a:r>
              <a:rPr lang="ru-RU" i="1" dirty="0" smtClean="0">
                <a:latin typeface="Bookman Old Style" pitchFamily="18" charset="0"/>
              </a:rPr>
              <a:t>«Жизнь в университете, - вспоминает он, - оставила у нас память одного продолжительного пира идей, пира науки и мечтания, иногда бурного, иногда мрачного, разгульного, но никогда порочного». Кроме Огарева, Герцен сблизился в это время с Н.И. Сазоновым (впоследствии известный эмигрант),      Н.М. </a:t>
            </a:r>
            <a:r>
              <a:rPr lang="ru-RU" i="1" dirty="0" err="1" smtClean="0">
                <a:latin typeface="Bookman Old Style" pitchFamily="18" charset="0"/>
              </a:rPr>
              <a:t>Сатиным</a:t>
            </a:r>
            <a:r>
              <a:rPr lang="ru-RU" i="1" dirty="0" smtClean="0">
                <a:latin typeface="Bookman Old Style" pitchFamily="18" charset="0"/>
              </a:rPr>
              <a:t> (переводчик Шекспира),   А.Н. Савичем (астроном), Н.Х. </a:t>
            </a:r>
            <a:r>
              <a:rPr lang="ru-RU" i="1" dirty="0" err="1" smtClean="0">
                <a:latin typeface="Bookman Old Style" pitchFamily="18" charset="0"/>
              </a:rPr>
              <a:t>Кетчером</a:t>
            </a:r>
            <a:r>
              <a:rPr lang="ru-RU" i="1" dirty="0" smtClean="0">
                <a:latin typeface="Bookman Old Style" pitchFamily="18" charset="0"/>
              </a:rPr>
              <a:t> . Этот кружок задавал иногда "пиры горою", но пиры были одухотворены глубоким содержанием. Участники их вели разговоры и споры о науке, литературе, искусстве, философии, политике; зарождался если не тот "союз Пестеля и Рылеева", о котором мечтал, поступая в университет, Герцен, то зародыш оппозиции против трех знаменитых "догматов"русской общественно-политической жизни. </a:t>
            </a:r>
          </a:p>
        </p:txBody>
      </p:sp>
      <p:pic>
        <p:nvPicPr>
          <p:cNvPr id="57346" name="Picture 2" descr="C:\Documents and Settings\Boss\Рабочий стол\Картинки\AWA68HZCA16CT0GCAIZOP5KCAN0492MCAWWANA2CADRUVTDCA7AE312CAOC1T2LCAI9G7FNCAYUGUXBCAV4EWAOCABA87IHCAZNBJ8LCABOLBF2CAKL47OVCAQUCE4CCA4U6WMXCAPJG0RRCANISR5SCAPW1UM1.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14336" y="1790252"/>
            <a:ext cx="2214577" cy="3000396"/>
          </a:xfrm>
          <a:prstGeom prst="rect">
            <a:avLst/>
          </a:prstGeom>
          <a:ln w="19050">
            <a:solidFill>
              <a:schemeClr val="bg2">
                <a:lumMod val="10000"/>
              </a:schemeClr>
            </a:solidFill>
          </a:ln>
          <a:effectLst>
            <a:outerShdw blurRad="292100" dist="139700" dir="2700000" algn="tl" rotWithShape="0">
              <a:srgbClr val="333333">
                <a:alpha val="65000"/>
              </a:srgbClr>
            </a:outerShdw>
          </a:effectLst>
        </p:spPr>
      </p:pic>
      <p:sp>
        <p:nvSpPr>
          <p:cNvPr id="4" name="TextBox 3"/>
          <p:cNvSpPr txBox="1"/>
          <p:nvPr/>
        </p:nvSpPr>
        <p:spPr>
          <a:xfrm>
            <a:off x="928662" y="4889796"/>
            <a:ext cx="1519968" cy="584775"/>
          </a:xfrm>
          <a:prstGeom prst="rect">
            <a:avLst/>
          </a:prstGeom>
          <a:noFill/>
        </p:spPr>
        <p:txBody>
          <a:bodyPr wrap="none" rtlCol="0">
            <a:spAutoFit/>
          </a:bodyPr>
          <a:lstStyle/>
          <a:p>
            <a:r>
              <a:rPr lang="ru-RU" sz="1600" i="1" dirty="0" smtClean="0">
                <a:solidFill>
                  <a:srgbClr val="682804"/>
                </a:solidFill>
                <a:latin typeface="Bookman Old Style" pitchFamily="18" charset="0"/>
              </a:rPr>
              <a:t>Н.П. Огарёв, </a:t>
            </a:r>
          </a:p>
          <a:p>
            <a:r>
              <a:rPr lang="ru-RU" sz="1600" i="1" dirty="0" smtClean="0">
                <a:solidFill>
                  <a:srgbClr val="682804"/>
                </a:solidFill>
                <a:latin typeface="Bookman Old Style" pitchFamily="18" charset="0"/>
              </a:rPr>
              <a:t>А.И. Герцен</a:t>
            </a:r>
            <a:endParaRPr lang="ru-RU" sz="1600" i="1" dirty="0">
              <a:solidFill>
                <a:srgbClr val="682804"/>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gova\Desktop\frame2L.emf"/>
          <p:cNvPicPr>
            <a:picLocks noChangeAspect="1" noChangeArrowheads="1"/>
          </p:cNvPicPr>
          <p:nvPr/>
        </p:nvPicPr>
        <p:blipFill>
          <a:blip r:embed="rId2" cstate="print">
            <a:grayscl/>
          </a:blip>
          <a:srcRect/>
          <a:stretch>
            <a:fillRect/>
          </a:stretch>
        </p:blipFill>
        <p:spPr bwMode="auto">
          <a:xfrm>
            <a:off x="179512" y="188640"/>
            <a:ext cx="8784976" cy="6480720"/>
          </a:xfrm>
          <a:prstGeom prst="rect">
            <a:avLst/>
          </a:prstGeom>
          <a:noFill/>
        </p:spPr>
      </p:pic>
      <p:sp>
        <p:nvSpPr>
          <p:cNvPr id="11" name="Прямоугольник 10"/>
          <p:cNvSpPr/>
          <p:nvPr/>
        </p:nvSpPr>
        <p:spPr>
          <a:xfrm>
            <a:off x="857224" y="571480"/>
            <a:ext cx="5857916" cy="5632311"/>
          </a:xfrm>
          <a:prstGeom prst="rect">
            <a:avLst/>
          </a:prstGeom>
        </p:spPr>
        <p:txBody>
          <a:bodyPr wrap="square">
            <a:spAutoFit/>
          </a:bodyPr>
          <a:lstStyle/>
          <a:p>
            <a:pPr indent="457200"/>
            <a:r>
              <a:rPr lang="ru-RU" i="1" dirty="0" smtClean="0">
                <a:latin typeface="Bookman Old Style" pitchFamily="18" charset="0"/>
              </a:rPr>
              <a:t>В 1833 г. Герцен окончил университет со степенью кандидата и серебряною медалью. Однако, он ясно понимал, что еще учиться надо много и многому, и в одном письме, написанном через несколько дней после окончания университетского курса, он писал: "Хотя я и окончил курс, но собрал так мало, что стыдно на людей смотреть". Еще в университете он ознакомился с учением </a:t>
            </a:r>
            <a:r>
              <a:rPr lang="ru-RU" i="1" dirty="0" err="1" smtClean="0">
                <a:latin typeface="Bookman Old Style" pitchFamily="18" charset="0"/>
              </a:rPr>
              <a:t>сен-симонистов</a:t>
            </a:r>
            <a:r>
              <a:rPr lang="ru-RU" i="1" dirty="0" smtClean="0">
                <a:latin typeface="Bookman Old Style" pitchFamily="18" charset="0"/>
              </a:rPr>
              <a:t>, которое произвело на него очень сильное впечатление. Его мысль уже обратилась к изучению социалистических писателей Запада, но, конечно, нельзя сказать, что уже с этого времени Герцен стал социалистом. Герцен не только начала, но и конца 30-х годов - человек, страстно ищущий, а не на чем-нибудь окончательно остановившийся, хотя направление его помыслов и симпатий было вполне определенное и выражалось в стремлении к свободе. </a:t>
            </a:r>
          </a:p>
        </p:txBody>
      </p:sp>
      <p:grpSp>
        <p:nvGrpSpPr>
          <p:cNvPr id="14" name="Группа 13"/>
          <p:cNvGrpSpPr/>
          <p:nvPr/>
        </p:nvGrpSpPr>
        <p:grpSpPr>
          <a:xfrm>
            <a:off x="6715140" y="1821645"/>
            <a:ext cx="1928826" cy="3214710"/>
            <a:chOff x="6715140" y="1214422"/>
            <a:chExt cx="1928826" cy="3214710"/>
          </a:xfrm>
        </p:grpSpPr>
        <p:pic>
          <p:nvPicPr>
            <p:cNvPr id="37896" name="Picture 8" descr="http://t3.gstatic.com/images?q=tbn:ANd9GcR5R6-PmfdOFmmCa5IvmkuHRmyu-BkgLeqOs4GDbSI55_svBa_opw"/>
            <p:cNvPicPr>
              <a:picLocks noChangeAspect="1" noChangeArrowheads="1"/>
            </p:cNvPicPr>
            <p:nvPr/>
          </p:nvPicPr>
          <p:blipFill>
            <a:blip r:embed="rId3" cstate="print"/>
            <a:srcRect/>
            <a:stretch>
              <a:fillRect/>
            </a:stretch>
          </p:blipFill>
          <p:spPr bwMode="auto">
            <a:xfrm>
              <a:off x="6715140" y="1214422"/>
              <a:ext cx="1452562" cy="22145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894" name="Picture 6" descr="http://t0.gstatic.com/images?q=tbn:ANd9GcQuMlG70nCBlgJk1nx3bvxU9K-IgG8L6WpjpA6BzLTPqzwFN_izcg"/>
            <p:cNvPicPr>
              <a:picLocks noChangeAspect="1" noChangeArrowheads="1"/>
            </p:cNvPicPr>
            <p:nvPr/>
          </p:nvPicPr>
          <p:blipFill>
            <a:blip r:embed="rId4" cstate="print"/>
            <a:srcRect/>
            <a:stretch>
              <a:fillRect/>
            </a:stretch>
          </p:blipFill>
          <p:spPr bwMode="auto">
            <a:xfrm>
              <a:off x="7072330" y="2357430"/>
              <a:ext cx="1571636"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2670</TotalTime>
  <Words>6498</Words>
  <Application>Microsoft Office PowerPoint</Application>
  <PresentationFormat>Экран (4:3)</PresentationFormat>
  <Paragraphs>267</Paragraphs>
  <Slides>71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Людмила А. Монахова</cp:lastModifiedBy>
  <cp:revision>436</cp:revision>
  <dcterms:modified xsi:type="dcterms:W3CDTF">2012-04-03T05:16:36Z</dcterms:modified>
</cp:coreProperties>
</file>